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37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61" r:id="rId4"/>
    <p:sldId id="265" r:id="rId5"/>
    <p:sldId id="267" r:id="rId6"/>
    <p:sldId id="306" r:id="rId7"/>
    <p:sldId id="266" r:id="rId8"/>
    <p:sldId id="262" r:id="rId9"/>
    <p:sldId id="288" r:id="rId10"/>
    <p:sldId id="260" r:id="rId11"/>
    <p:sldId id="269" r:id="rId12"/>
    <p:sldId id="270" r:id="rId13"/>
    <p:sldId id="289" r:id="rId14"/>
    <p:sldId id="290" r:id="rId15"/>
    <p:sldId id="291" r:id="rId16"/>
    <p:sldId id="292" r:id="rId17"/>
    <p:sldId id="272" r:id="rId18"/>
    <p:sldId id="293" r:id="rId19"/>
    <p:sldId id="294" r:id="rId20"/>
    <p:sldId id="295" r:id="rId21"/>
    <p:sldId id="296" r:id="rId22"/>
    <p:sldId id="275" r:id="rId23"/>
    <p:sldId id="276" r:id="rId24"/>
    <p:sldId id="283" r:id="rId25"/>
    <p:sldId id="284" r:id="rId26"/>
    <p:sldId id="277" r:id="rId27"/>
    <p:sldId id="303" r:id="rId28"/>
    <p:sldId id="305" r:id="rId29"/>
    <p:sldId id="298" r:id="rId30"/>
    <p:sldId id="300" r:id="rId31"/>
    <p:sldId id="302" r:id="rId32"/>
    <p:sldId id="301" r:id="rId33"/>
    <p:sldId id="297" r:id="rId34"/>
    <p:sldId id="304" r:id="rId35"/>
    <p:sldId id="299" r:id="rId36"/>
    <p:sldId id="264" r:id="rId37"/>
    <p:sldId id="285" r:id="rId38"/>
    <p:sldId id="279" r:id="rId39"/>
    <p:sldId id="281" r:id="rId40"/>
    <p:sldId id="287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itchFamily="-8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itchFamily="-8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itchFamily="-8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itchFamily="-8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Black" pitchFamily="-8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Black" pitchFamily="-8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Black" pitchFamily="-8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Black" pitchFamily="-8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Black" pitchFamily="-8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04">
          <p15:clr>
            <a:srgbClr val="A4A3A4"/>
          </p15:clr>
        </p15:guide>
        <p15:guide id="2" orient="horz" pos="480">
          <p15:clr>
            <a:srgbClr val="A4A3A4"/>
          </p15:clr>
        </p15:guide>
        <p15:guide id="3" orient="horz" pos="40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4176">
          <p15:clr>
            <a:srgbClr val="A4A3A4"/>
          </p15:clr>
        </p15:guide>
        <p15:guide id="6" pos="2880">
          <p15:clr>
            <a:srgbClr val="A4A3A4"/>
          </p15:clr>
        </p15:guide>
        <p15:guide id="7" pos="5424">
          <p15:clr>
            <a:srgbClr val="A4A3A4"/>
          </p15:clr>
        </p15:guide>
        <p15:guide id="8" pos="384">
          <p15:clr>
            <a:srgbClr val="A4A3A4"/>
          </p15:clr>
        </p15:guide>
        <p15:guide id="9" pos="192">
          <p15:clr>
            <a:srgbClr val="A4A3A4"/>
          </p15:clr>
        </p15:guide>
        <p15:guide id="10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3B6B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7" autoAdjust="0"/>
    <p:restoredTop sz="91075" autoAdjust="0"/>
  </p:normalViewPr>
  <p:slideViewPr>
    <p:cSldViewPr snapToGrid="0" snapToObjects="1">
      <p:cViewPr>
        <p:scale>
          <a:sx n="75" d="100"/>
          <a:sy n="75" d="100"/>
        </p:scale>
        <p:origin x="-846" y="-78"/>
      </p:cViewPr>
      <p:guideLst>
        <p:guide orient="horz" pos="2304"/>
        <p:guide orient="horz" pos="480"/>
        <p:guide orient="horz" pos="4080"/>
        <p:guide orient="horz" pos="1056"/>
        <p:guide orient="horz" pos="4176"/>
        <p:guide orient="horz" pos="2160"/>
        <p:guide pos="2880"/>
        <p:guide pos="5424"/>
        <p:guide pos="384"/>
        <p:guide pos="192"/>
      </p:guideLst>
    </p:cSldViewPr>
  </p:slideViewPr>
  <p:outlineViewPr>
    <p:cViewPr>
      <p:scale>
        <a:sx n="33" d="100"/>
        <a:sy n="33" d="100"/>
      </p:scale>
      <p:origin x="0" y="1872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547ED-3F73-42D5-9A26-3BE7F1B233AE}" type="datetimeFigureOut">
              <a:rPr lang="fr-FR" smtClean="0"/>
              <a:pPr/>
              <a:t>17/06/2016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10092-3AAB-4E38-BD78-DD72BDF7053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251104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88A20-E03F-4BB5-BB13-D952B9014C19}" type="datetimeFigureOut">
              <a:rPr lang="fr-FR" smtClean="0"/>
              <a:pPr/>
              <a:t>17/06/2016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E8AD0-9D4B-4C75-805F-ECD862634409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20693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E8AD0-9D4B-4C75-805F-ECD862634409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A4B19A3-164C-4DF0-8C35-8EA97BBD8082}" type="datetime1">
              <a:rPr lang="fr-FR" smtClean="0"/>
              <a:pPr/>
              <a:t>17/06/2016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Fleches</a:t>
            </a:r>
            <a:r>
              <a:rPr lang="fr-FR" baseline="0" dirty="0" smtClean="0"/>
              <a:t> : hall plate + IC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err="1" smtClean="0"/>
              <a:t>Qu</a:t>
            </a:r>
            <a:r>
              <a:rPr lang="fr-FR" baseline="0" dirty="0" smtClean="0"/>
              <a:t> est ce </a:t>
            </a:r>
            <a:r>
              <a:rPr lang="fr-FR" baseline="0" dirty="0" err="1" smtClean="0"/>
              <a:t>qu</a:t>
            </a:r>
            <a:r>
              <a:rPr lang="fr-FR" baseline="0" dirty="0" smtClean="0"/>
              <a:t> une hall plate ?</a:t>
            </a:r>
            <a:endParaRPr lang="fr-FR" dirty="0" smtClean="0"/>
          </a:p>
          <a:p>
            <a:r>
              <a:rPr lang="fr-FR" dirty="0" smtClean="0"/>
              <a:t>Hall plate = </a:t>
            </a:r>
            <a:r>
              <a:rPr lang="fr-FR" dirty="0" err="1" smtClean="0"/>
              <a:t>semiconducteur</a:t>
            </a:r>
            <a:r>
              <a:rPr lang="fr-FR" baseline="0" dirty="0" smtClean="0"/>
              <a:t> on applique un courant aux bornes de la hall plate et on obtient une tension proportionnel au champ perpendiculaire</a:t>
            </a:r>
          </a:p>
          <a:p>
            <a:endParaRPr lang="fr-FR" baseline="0" dirty="0" smtClean="0"/>
          </a:p>
          <a:p>
            <a:r>
              <a:rPr lang="fr-FR" baseline="0" dirty="0" smtClean="0"/>
              <a:t>Hall plate </a:t>
            </a:r>
            <a:r>
              <a:rPr lang="fr-FR" baseline="0" dirty="0" err="1" smtClean="0"/>
              <a:t>integrée</a:t>
            </a:r>
            <a:endParaRPr lang="fr-FR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7286331-38CC-4498-B1DF-090268C1EA93}" type="datetime1">
              <a:rPr lang="fr-FR" smtClean="0"/>
              <a:t>17/06/2016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5E8AD0-9D4B-4C75-805F-ECD862634409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Ajouter le type de capteur</a:t>
            </a:r>
            <a:r>
              <a:rPr lang="fr-FR" baseline="0" dirty="0" smtClean="0"/>
              <a:t> +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cible et signal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AFC9B20-9BA5-4F20-93C0-3E4C9E7801B1}" type="datetime1">
              <a:rPr lang="fr-FR" smtClean="0"/>
              <a:t>17/06/2016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5E8AD0-9D4B-4C75-805F-ECD862634409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fleches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5989B2A-F656-4FB7-913F-64E1BBF7E543}" type="datetime1">
              <a:rPr lang="fr-FR" smtClean="0"/>
              <a:t>17/06/2016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5E8AD0-9D4B-4C75-805F-ECD862634409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Fleches</a:t>
            </a:r>
            <a:endParaRPr lang="fr-FR" dirty="0" smtClean="0"/>
          </a:p>
          <a:p>
            <a:r>
              <a:rPr lang="fr-FR" dirty="0" smtClean="0"/>
              <a:t>Mentionner chaque</a:t>
            </a:r>
            <a:r>
              <a:rPr lang="fr-FR" baseline="0" dirty="0" smtClean="0"/>
              <a:t> bloc</a:t>
            </a:r>
          </a:p>
          <a:p>
            <a:r>
              <a:rPr lang="fr-FR" baseline="0" dirty="0" smtClean="0"/>
              <a:t>Préciser FPGA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C800BBF-61DC-467C-A743-A027D41DC6DC}" type="datetime1">
              <a:rPr lang="fr-FR" smtClean="0"/>
              <a:t>17/06/2016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5E8AD0-9D4B-4C75-805F-ECD862634409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Physiquement</a:t>
            </a:r>
            <a:endParaRPr lang="fr-FR" baseline="0" dirty="0" smtClean="0"/>
          </a:p>
          <a:p>
            <a:r>
              <a:rPr lang="fr-FR" baseline="0" dirty="0" err="1" smtClean="0"/>
              <a:t>Fleches</a:t>
            </a:r>
            <a:r>
              <a:rPr lang="fr-FR" baseline="0" dirty="0" smtClean="0"/>
              <a:t> signaux record angle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7EB7144-A796-490A-9D87-A2B71ABEEAC1}" type="datetime1">
              <a:rPr lang="fr-FR" smtClean="0"/>
              <a:t>17/06/2016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5E8AD0-9D4B-4C75-805F-ECD862634409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Mesure</a:t>
            </a:r>
            <a:r>
              <a:rPr lang="fr-FR" baseline="0" dirty="0" smtClean="0"/>
              <a:t> manuel pour l instant</a:t>
            </a:r>
          </a:p>
          <a:p>
            <a:r>
              <a:rPr lang="fr-FR" baseline="0" dirty="0" err="1" smtClean="0"/>
              <a:t>Interet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creation</a:t>
            </a:r>
            <a:r>
              <a:rPr lang="fr-FR" baseline="0" dirty="0" smtClean="0"/>
              <a:t> de ce </a:t>
            </a:r>
            <a:r>
              <a:rPr lang="fr-FR" baseline="0" dirty="0" err="1" smtClean="0"/>
              <a:t>systeme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09845E0-F987-4922-9AEF-1098CD3E83EC}" type="datetime1">
              <a:rPr lang="fr-FR" smtClean="0"/>
              <a:t>17/06/2016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5E8AD0-9D4B-4C75-805F-ECD862634409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Parametres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F057F4B-D73D-437D-AC73-018CA3D67FFE}" type="datetime1">
              <a:rPr lang="fr-FR" smtClean="0"/>
              <a:t>17/06/2016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5E8AD0-9D4B-4C75-805F-ECD862634409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owerpoint 2 Nov 12 100dpi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1" descr="Allegro logo USA 2013 with TM.eps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425" y="5943600"/>
            <a:ext cx="2187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28800"/>
            <a:ext cx="8839200" cy="441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022350"/>
            <a:ext cx="9144000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78229E-A0F6-4C79-9732-E6C00D14E4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066800"/>
            <a:ext cx="2133600" cy="525780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066800"/>
            <a:ext cx="62484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657CA7F-DA1E-4D1B-9E7B-F82075C46F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ＭＳ Ｐゴシック" pitchFamily="-3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89ECB4-3A6E-443D-A1A4-549B4974E9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7" descr="Powerpoint 2 Nov 12 100dpi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Allegro logo USA 2013 with TM.eps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425" y="5943600"/>
            <a:ext cx="2187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owerpoint 2 Nov 12 100dpi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1" descr="Allegro logo USA 2013 with TM.eps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425" y="5943600"/>
            <a:ext cx="2187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ＭＳ Ｐゴシック" pitchFamily="-33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89ECB4-3A6E-443D-A1A4-549B4974E9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Clr>
                <a:srgbClr val="53B6BB"/>
              </a:buClr>
              <a:buSzPct val="100000"/>
              <a:buFont typeface="Arial"/>
              <a:buChar char="•"/>
              <a:defRPr sz="1600"/>
            </a:lvl1pPr>
            <a:lvl2pPr marL="642938" indent="-285750">
              <a:buClr>
                <a:srgbClr val="53B6BB"/>
              </a:buClr>
              <a:buFont typeface="Arial"/>
              <a:buChar char="•"/>
              <a:defRPr sz="1600"/>
            </a:lvl2pPr>
            <a:lvl3pPr marL="912812" indent="-285750">
              <a:buClr>
                <a:srgbClr val="53B6BB"/>
              </a:buClr>
              <a:buFont typeface="Arial"/>
              <a:buChar char="•"/>
              <a:defRPr sz="1400"/>
            </a:lvl3pPr>
            <a:lvl4pPr marL="1181100" indent="-285750">
              <a:buClr>
                <a:srgbClr val="53B6BB"/>
              </a:buClr>
              <a:buFont typeface="Arial"/>
              <a:buChar char="•"/>
              <a:defRPr sz="1400"/>
            </a:lvl4pPr>
            <a:lvl5pPr marL="1450975" indent="-285750">
              <a:buClr>
                <a:srgbClr val="53B6BB"/>
              </a:buClr>
              <a:buFont typeface="Arial"/>
              <a:buChar char="•"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022350"/>
            <a:ext cx="9144000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634AC5B-FFB1-4124-89D5-CEFC65AB5B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152900" cy="4572000"/>
          </a:xfrm>
        </p:spPr>
        <p:txBody>
          <a:bodyPr/>
          <a:lstStyle>
            <a:lvl1pPr marL="285750" indent="-285750">
              <a:buFont typeface="Arial"/>
              <a:buChar char="•"/>
              <a:defRPr sz="1600"/>
            </a:lvl1pPr>
            <a:lvl2pPr marL="549275" indent="-285750">
              <a:buFont typeface="Arial"/>
              <a:buChar char="•"/>
              <a:defRPr sz="1600"/>
            </a:lvl2pPr>
            <a:lvl3pPr marL="822325" indent="-285750">
              <a:buFont typeface="Arial"/>
              <a:buChar char="•"/>
              <a:defRPr sz="1400"/>
            </a:lvl3pPr>
            <a:lvl4pPr marL="1096963" indent="-285750">
              <a:buFont typeface="Arial"/>
              <a:buChar char="•"/>
              <a:tabLst>
                <a:tab pos="1162050" algn="l"/>
              </a:tabLst>
              <a:defRPr sz="1400"/>
            </a:lvl4pPr>
            <a:lvl5pPr marL="1360488" indent="-285750"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022350"/>
            <a:ext cx="9144000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610100" y="1619738"/>
            <a:ext cx="4152900" cy="4572000"/>
          </a:xfrm>
        </p:spPr>
        <p:txBody>
          <a:bodyPr/>
          <a:lstStyle>
            <a:lvl1pPr marL="285750" indent="-285750">
              <a:buFont typeface="Arial"/>
              <a:buChar char="•"/>
              <a:defRPr sz="1600"/>
            </a:lvl1pPr>
            <a:lvl2pPr marL="549275" indent="-285750">
              <a:buFont typeface="Arial"/>
              <a:buChar char="•"/>
              <a:defRPr sz="1600"/>
            </a:lvl2pPr>
            <a:lvl3pPr marL="822325" indent="-285750">
              <a:buFont typeface="Arial"/>
              <a:buChar char="•"/>
              <a:defRPr sz="1400"/>
            </a:lvl3pPr>
            <a:lvl4pPr marL="1096963" indent="-285750">
              <a:buFont typeface="Arial"/>
              <a:buChar char="•"/>
              <a:tabLst>
                <a:tab pos="1162050" algn="l"/>
              </a:tabLst>
              <a:defRPr sz="1400"/>
            </a:lvl4pPr>
            <a:lvl5pPr marL="1360488" indent="-285750"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187C429-1766-4B06-8259-A95E98E8F9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022350"/>
            <a:ext cx="9144000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FD8F8A1-DE81-4AF5-9E79-B9C52768FB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28800"/>
            <a:ext cx="8839200" cy="4419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022350"/>
            <a:ext cx="9144000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78229E-A0F6-4C79-9732-E6C00D14E4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498958" cy="4419600"/>
          </a:xfrm>
        </p:spPr>
        <p:txBody>
          <a:bodyPr/>
          <a:lstStyle>
            <a:lvl1pPr marL="285750" indent="-285750">
              <a:buClr>
                <a:srgbClr val="53B6BB"/>
              </a:buClr>
              <a:buSzPct val="100000"/>
              <a:buFont typeface="Arial"/>
              <a:buChar char="•"/>
              <a:defRPr sz="1600"/>
            </a:lvl1pPr>
            <a:lvl2pPr marL="642938" indent="-285750">
              <a:buClr>
                <a:srgbClr val="53B6BB"/>
              </a:buClr>
              <a:buFont typeface="Arial"/>
              <a:buChar char="•"/>
              <a:defRPr sz="1600"/>
            </a:lvl2pPr>
            <a:lvl3pPr marL="912812" indent="-285750">
              <a:buClr>
                <a:srgbClr val="53B6BB"/>
              </a:buClr>
              <a:buFont typeface="Arial"/>
              <a:buChar char="•"/>
              <a:defRPr sz="1400"/>
            </a:lvl3pPr>
            <a:lvl4pPr marL="1181100" indent="-285750">
              <a:buClr>
                <a:srgbClr val="53B6BB"/>
              </a:buClr>
              <a:buFont typeface="Arial"/>
              <a:buChar char="•"/>
              <a:defRPr sz="1400"/>
            </a:lvl4pPr>
            <a:lvl5pPr marL="1450975" indent="-285750">
              <a:buClr>
                <a:srgbClr val="53B6BB"/>
              </a:buClr>
              <a:buFont typeface="Arial"/>
              <a:buChar char="•"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992188"/>
            <a:ext cx="9144000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0" y="1447800"/>
            <a:ext cx="9144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04800" y="2065867"/>
            <a:ext cx="8839200" cy="4419600"/>
          </a:xfrm>
        </p:spPr>
        <p:txBody>
          <a:bodyPr/>
          <a:lstStyle>
            <a:lvl1pPr marL="285750" indent="-285750">
              <a:buClr>
                <a:srgbClr val="53B6BB"/>
              </a:buClr>
              <a:buSzPct val="100000"/>
              <a:buFont typeface="Arial"/>
              <a:buChar char="•"/>
              <a:defRPr sz="1600"/>
            </a:lvl1pPr>
            <a:lvl2pPr marL="642938" indent="-285750">
              <a:buClr>
                <a:srgbClr val="53B6BB"/>
              </a:buClr>
              <a:buFont typeface="Arial"/>
              <a:buChar char="•"/>
              <a:defRPr sz="1600"/>
            </a:lvl2pPr>
            <a:lvl3pPr marL="912812" indent="-285750">
              <a:buClr>
                <a:srgbClr val="53B6BB"/>
              </a:buClr>
              <a:buFont typeface="Arial"/>
              <a:buChar char="•"/>
              <a:defRPr sz="1400"/>
            </a:lvl3pPr>
            <a:lvl4pPr marL="1181100" indent="-285750">
              <a:buClr>
                <a:srgbClr val="53B6BB"/>
              </a:buClr>
              <a:buFont typeface="Arial"/>
              <a:buChar char="•"/>
              <a:defRPr sz="1400"/>
            </a:lvl4pPr>
            <a:lvl5pPr marL="1450975" indent="-285750">
              <a:buClr>
                <a:srgbClr val="53B6BB"/>
              </a:buClr>
              <a:buFont typeface="Arial"/>
              <a:buChar char="•"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634AC5B-FFB1-4124-89D5-CEFC65AB5B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0" y="1881717"/>
            <a:ext cx="9144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itle 1"/>
          <p:cNvSpPr txBox="1">
            <a:spLocks/>
          </p:cNvSpPr>
          <p:nvPr userDrawn="1"/>
        </p:nvSpPr>
        <p:spPr>
          <a:xfrm>
            <a:off x="4561417" y="992188"/>
            <a:ext cx="4563533" cy="4572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ＭＳ Ｐゴシック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9pPr>
          </a:lstStyle>
          <a:p>
            <a:r>
              <a:rPr lang="en-GB" dirty="0" smtClean="0"/>
              <a:t>Click to edit </a:t>
            </a:r>
            <a:br>
              <a:rPr lang="en-GB" dirty="0" smtClean="0"/>
            </a:br>
            <a:r>
              <a:rPr lang="en-GB" dirty="0" smtClean="0"/>
              <a:t>Master title style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0" y="985843"/>
            <a:ext cx="4563533" cy="4572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ＭＳ Ｐゴシック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9pPr>
          </a:lstStyle>
          <a:p>
            <a:r>
              <a:rPr lang="en-GB" dirty="0" smtClean="0"/>
              <a:t>Click to edit </a:t>
            </a:r>
            <a:br>
              <a:rPr lang="en-GB" dirty="0" smtClean="0"/>
            </a:br>
            <a:r>
              <a:rPr lang="en-GB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55975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406900"/>
            <a:ext cx="8189913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906713"/>
            <a:ext cx="8189913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9CC7361-AFD2-40EE-B435-155B2748C0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0200"/>
            <a:ext cx="4152900" cy="4572000"/>
          </a:xfrm>
        </p:spPr>
        <p:txBody>
          <a:bodyPr/>
          <a:lstStyle>
            <a:lvl1pPr marL="285750" indent="-285750">
              <a:buFont typeface="Arial"/>
              <a:buChar char="•"/>
              <a:defRPr sz="1600"/>
            </a:lvl1pPr>
            <a:lvl2pPr marL="549275" indent="-285750">
              <a:buFont typeface="Arial"/>
              <a:buChar char="•"/>
              <a:defRPr sz="1600"/>
            </a:lvl2pPr>
            <a:lvl3pPr marL="822325" indent="-285750">
              <a:buFont typeface="Arial"/>
              <a:buChar char="•"/>
              <a:defRPr sz="1400"/>
            </a:lvl3pPr>
            <a:lvl4pPr marL="1096963" indent="-285750">
              <a:buFont typeface="Arial"/>
              <a:buChar char="•"/>
              <a:tabLst>
                <a:tab pos="1162050" algn="l"/>
              </a:tabLst>
              <a:defRPr sz="1400"/>
            </a:lvl4pPr>
            <a:lvl5pPr marL="1360488" indent="-285750"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022350"/>
            <a:ext cx="9144000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610100" y="1619738"/>
            <a:ext cx="4152900" cy="4572000"/>
          </a:xfrm>
        </p:spPr>
        <p:txBody>
          <a:bodyPr/>
          <a:lstStyle>
            <a:lvl1pPr marL="285750" indent="-285750">
              <a:buFont typeface="Arial"/>
              <a:buChar char="•"/>
              <a:defRPr sz="1600"/>
            </a:lvl1pPr>
            <a:lvl2pPr marL="549275" indent="-285750">
              <a:buFont typeface="Arial"/>
              <a:buChar char="•"/>
              <a:defRPr sz="1600"/>
            </a:lvl2pPr>
            <a:lvl3pPr marL="822325" indent="-285750">
              <a:buFont typeface="Arial"/>
              <a:buChar char="•"/>
              <a:defRPr sz="1400"/>
            </a:lvl3pPr>
            <a:lvl4pPr marL="1096963" indent="-285750">
              <a:buFont typeface="Arial"/>
              <a:buChar char="•"/>
              <a:tabLst>
                <a:tab pos="1162050" algn="l"/>
              </a:tabLst>
              <a:defRPr sz="1400"/>
            </a:lvl4pPr>
            <a:lvl5pPr marL="1360488" indent="-285750">
              <a:buFont typeface="Arial"/>
              <a:buChar char="•"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4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5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187C429-1766-4B06-8259-A95E98E8F9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022350"/>
            <a:ext cx="9144000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FD8F8A1-DE81-4AF5-9E79-B9C52768F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E1E14EF-2A9B-4AC3-81E2-7939857C8E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6680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6450" y="106680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222885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6194D85-4457-4AA3-A375-3B6C603985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144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1B73760-92AA-4A46-89EA-190B54E2F3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48832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388100" y="790575"/>
            <a:ext cx="2755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>
              <a:defRPr/>
            </a:pPr>
            <a:r>
              <a:rPr lang="en-US" sz="900" b="1" dirty="0">
                <a:solidFill>
                  <a:schemeClr val="bg2">
                    <a:lumMod val="6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Allegro Confidential Information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>
          <a:xfrm>
            <a:off x="1588" y="0"/>
            <a:ext cx="9140825" cy="814388"/>
            <a:chOff x="1588" y="0"/>
            <a:chExt cx="9140825" cy="814388"/>
          </a:xfrm>
        </p:grpSpPr>
        <p:pic>
          <p:nvPicPr>
            <p:cNvPr id="10" name="Picture 8" descr="Allegro Powerpoint header Nov 12 200dpi.jpg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0"/>
              <a:ext cx="9140825" cy="814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 descr="Allegro logo USA 2013 with TM.eps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52400"/>
              <a:ext cx="218757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12" r:id="rId13"/>
    <p:sldLayoutId id="2147484003" r:id="rId14"/>
    <p:sldLayoutId id="2147484005" r:id="rId15"/>
    <p:sldLayoutId id="2147484006" r:id="rId16"/>
    <p:sldLayoutId id="214748401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8000"/>
          </a:solidFill>
          <a:latin typeface="+mj-lt"/>
          <a:ea typeface="+mj-ea"/>
          <a:cs typeface="ＭＳ Ｐゴシック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8000"/>
          </a:solidFill>
          <a:latin typeface="Arial" charset="0"/>
          <a:ea typeface="ＭＳ Ｐゴシック" pitchFamily="-33" charset="-128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8000"/>
          </a:solidFill>
          <a:latin typeface="Arial" charset="0"/>
          <a:ea typeface="ＭＳ Ｐゴシック" pitchFamily="-33" charset="-128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8000"/>
          </a:solidFill>
          <a:latin typeface="Arial" charset="0"/>
          <a:ea typeface="ＭＳ Ｐゴシック" pitchFamily="-33" charset="-128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8000"/>
          </a:solidFill>
          <a:latin typeface="Arial" charset="0"/>
          <a:ea typeface="ＭＳ Ｐゴシック" pitchFamily="-33" charset="-128"/>
          <a:cs typeface="ＭＳ Ｐゴシック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76"/>
          </a:solidFill>
          <a:latin typeface="Arial" charset="0"/>
          <a:ea typeface="ＭＳ Ｐゴシック" pitchFamily="-33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76"/>
          </a:solidFill>
          <a:latin typeface="Arial" charset="0"/>
          <a:ea typeface="ＭＳ Ｐゴシック" pitchFamily="-33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76"/>
          </a:solidFill>
          <a:latin typeface="Arial" charset="0"/>
          <a:ea typeface="ＭＳ Ｐゴシック" pitchFamily="-33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76"/>
          </a:solidFill>
          <a:latin typeface="Arial" charset="0"/>
          <a:ea typeface="ＭＳ Ｐゴシック" pitchFamily="-33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53B6BB"/>
        </a:buClr>
        <a:buSzPct val="100000"/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53B6BB"/>
        </a:buClr>
        <a:buSzPct val="100000"/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554037" indent="-285750" algn="l" rtl="0" eaLnBrk="1" fontAlgn="base" hangingPunct="1">
        <a:spcBef>
          <a:spcPct val="20000"/>
        </a:spcBef>
        <a:spcAft>
          <a:spcPct val="0"/>
        </a:spcAft>
        <a:buClr>
          <a:srgbClr val="53B6BB"/>
        </a:buClr>
        <a:buFont typeface="Arial"/>
        <a:buChar char="•"/>
        <a:defRPr>
          <a:solidFill>
            <a:schemeClr val="tx1"/>
          </a:solidFill>
          <a:latin typeface="+mn-lt"/>
          <a:ea typeface="+mn-ea"/>
          <a:cs typeface="ＭＳ Ｐゴシック"/>
        </a:defRPr>
      </a:lvl3pPr>
      <a:lvl4pPr marL="822325" indent="-285750" algn="l" rtl="0" eaLnBrk="1" fontAlgn="base" hangingPunct="1">
        <a:spcBef>
          <a:spcPct val="20000"/>
        </a:spcBef>
        <a:spcAft>
          <a:spcPct val="0"/>
        </a:spcAft>
        <a:buClr>
          <a:srgbClr val="53B6BB"/>
        </a:buClr>
        <a:buFont typeface="Arial"/>
        <a:buChar char="•"/>
        <a:defRPr sz="16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090612" indent="-285750" algn="l" rtl="0" eaLnBrk="1" fontAlgn="base" hangingPunct="1">
        <a:spcBef>
          <a:spcPct val="20000"/>
        </a:spcBef>
        <a:spcAft>
          <a:spcPct val="0"/>
        </a:spcAft>
        <a:buClr>
          <a:srgbClr val="53B6BB"/>
        </a:buClr>
        <a:buFont typeface="Arial"/>
        <a:buChar char="•"/>
        <a:defRPr sz="14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28600" y="3905250"/>
            <a:ext cx="8763000" cy="12192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+mj-lt"/>
                <a:ea typeface="+mj-ea"/>
                <a:cs typeface="ＭＳ Ｐゴシック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8000"/>
                </a:solidFill>
                <a:latin typeface="Arial" charset="0"/>
                <a:ea typeface="ＭＳ Ｐゴシック" pitchFamily="-33" charset="-128"/>
                <a:cs typeface="ＭＳ Ｐゴシック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76"/>
                </a:solidFill>
                <a:latin typeface="Arial" charset="0"/>
                <a:ea typeface="ＭＳ Ｐゴシック" pitchFamily="-33" charset="-128"/>
              </a:defRPr>
            </a:lvl9pPr>
          </a:lstStyle>
          <a:p>
            <a:pPr>
              <a:spcAft>
                <a:spcPts val="600"/>
              </a:spcAft>
            </a:pPr>
            <a:r>
              <a:rPr lang="en-US" i="1" dirty="0" smtClean="0">
                <a:solidFill>
                  <a:srgbClr val="000000"/>
                </a:solidFill>
              </a:rPr>
              <a:t>Internship Project Presentation :</a:t>
            </a:r>
          </a:p>
          <a:p>
            <a:pPr>
              <a:spcAft>
                <a:spcPts val="600"/>
              </a:spcAft>
            </a:pPr>
            <a:r>
              <a:rPr lang="en-US" sz="3000" dirty="0" smtClean="0">
                <a:solidFill>
                  <a:srgbClr val="000000"/>
                </a:solidFill>
              </a:rPr>
              <a:t>Acquisition system for magnetic sensors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6170" y="5739765"/>
            <a:ext cx="2281238" cy="95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8019" y="5827406"/>
            <a:ext cx="1771651" cy="76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646170" y="5234940"/>
            <a:ext cx="1977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GOUILA </a:t>
            </a:r>
            <a:r>
              <a:rPr lang="en-US" sz="1600" dirty="0" err="1" smtClean="0">
                <a:latin typeface="+mn-lt"/>
              </a:rPr>
              <a:t>Bastien</a:t>
            </a:r>
            <a:endParaRPr lang="fr-FR" sz="1600" dirty="0" smtClean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125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Acquisition </a:t>
            </a:r>
            <a:r>
              <a:rPr lang="en-US" b="1" dirty="0" smtClean="0"/>
              <a:t>Board  = FPGA + Allegro daughter board</a:t>
            </a:r>
          </a:p>
          <a:p>
            <a:pPr algn="ctr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Acquisition Board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9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41" t="35714" r="35357" b="25929"/>
          <a:stretch/>
        </p:blipFill>
        <p:spPr bwMode="auto">
          <a:xfrm>
            <a:off x="228599" y="2087358"/>
            <a:ext cx="4699001" cy="183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37" t="26021" r="28542" b="8793"/>
          <a:stretch/>
        </p:blipFill>
        <p:spPr bwMode="auto">
          <a:xfrm>
            <a:off x="2597273" y="4048992"/>
            <a:ext cx="4660654" cy="259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>
              <a:buNone/>
            </a:pPr>
            <a:endParaRPr lang="en-US" b="1" dirty="0" smtClean="0"/>
          </a:p>
          <a:p>
            <a:pPr algn="just">
              <a:buNone/>
            </a:pPr>
            <a:endParaRPr lang="en-US" b="1" dirty="0"/>
          </a:p>
          <a:p>
            <a:pPr>
              <a:buFontTx/>
              <a:buChar char="-"/>
            </a:pPr>
            <a:r>
              <a:rPr lang="fr-FR" dirty="0" smtClean="0"/>
              <a:t>Tension et courant d’alimentation configurables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Entrées du capteur </a:t>
            </a:r>
            <a:r>
              <a:rPr lang="fr-FR" dirty="0" smtClean="0"/>
              <a:t>configurables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4 </a:t>
            </a:r>
            <a:r>
              <a:rPr lang="fr-FR" dirty="0" smtClean="0"/>
              <a:t>types de mesure simultanées disponibles</a:t>
            </a:r>
            <a:endParaRPr lang="fr-FR" dirty="0" smtClean="0"/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Ecriture/Lecture dans le FPGA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Paramètres de  tests multiples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Alimentation et utilisation de l’encoder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Acquisition Board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11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3" t="19813" r="27208" b="10898"/>
          <a:stretch/>
        </p:blipFill>
        <p:spPr bwMode="auto">
          <a:xfrm>
            <a:off x="328648" y="1491016"/>
            <a:ext cx="8609691" cy="4991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565933" y="2238233"/>
            <a:ext cx="2463870" cy="136477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12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3" t="19813" r="27208" b="10898"/>
          <a:stretch/>
        </p:blipFill>
        <p:spPr bwMode="auto">
          <a:xfrm>
            <a:off x="626744" y="1899598"/>
            <a:ext cx="8093227" cy="469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825240" y="3820730"/>
            <a:ext cx="3217572" cy="117197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12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285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3" t="19813" r="27208" b="10898"/>
          <a:stretch/>
        </p:blipFill>
        <p:spPr bwMode="auto">
          <a:xfrm>
            <a:off x="626744" y="1899598"/>
            <a:ext cx="8093227" cy="469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806418" y="4992707"/>
            <a:ext cx="3236394" cy="127093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12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8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3" t="19813" r="27208" b="10898"/>
          <a:stretch/>
        </p:blipFill>
        <p:spPr bwMode="auto">
          <a:xfrm>
            <a:off x="626744" y="1899598"/>
            <a:ext cx="8093227" cy="469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4042812" y="2640168"/>
            <a:ext cx="4392850" cy="264017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12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15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3" t="19813" r="27208" b="10898"/>
          <a:stretch/>
        </p:blipFill>
        <p:spPr bwMode="auto">
          <a:xfrm>
            <a:off x="626744" y="1899598"/>
            <a:ext cx="8093227" cy="4691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5459488" y="5628173"/>
            <a:ext cx="2278568" cy="52792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12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636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 l="8462" t="11077" r="11538" b="5385"/>
          <a:stretch>
            <a:fillRect/>
          </a:stretch>
        </p:blipFill>
        <p:spPr bwMode="auto">
          <a:xfrm>
            <a:off x="1177290" y="1997365"/>
            <a:ext cx="6926580" cy="452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auto">
          <a:xfrm>
            <a:off x="3501296" y="1997366"/>
            <a:ext cx="2278568" cy="410984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13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 l="8462" t="11077" r="11538" b="5385"/>
          <a:stretch>
            <a:fillRect/>
          </a:stretch>
        </p:blipFill>
        <p:spPr bwMode="auto">
          <a:xfrm>
            <a:off x="1177290" y="1997365"/>
            <a:ext cx="6926580" cy="452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4229556" y="5091663"/>
            <a:ext cx="2278568" cy="107731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13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456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 l="8462" t="11077" r="11538" b="5385"/>
          <a:stretch>
            <a:fillRect/>
          </a:stretch>
        </p:blipFill>
        <p:spPr bwMode="auto">
          <a:xfrm>
            <a:off x="1177290" y="1997365"/>
            <a:ext cx="6926580" cy="452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1390918" y="3378556"/>
            <a:ext cx="1712890" cy="47222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13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7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r>
              <a:rPr lang="en-US" b="1" dirty="0" smtClean="0"/>
              <a:t>Short company </a:t>
            </a:r>
            <a:r>
              <a:rPr lang="en-US" b="1" dirty="0" smtClean="0"/>
              <a:t>presentation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I. </a:t>
            </a:r>
            <a:r>
              <a:rPr lang="en-US" b="1" dirty="0" smtClean="0"/>
              <a:t>Introduction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II</a:t>
            </a:r>
            <a:r>
              <a:rPr lang="en-US" b="1" dirty="0" smtClean="0"/>
              <a:t>. </a:t>
            </a:r>
            <a:r>
              <a:rPr lang="en-US" b="1" dirty="0" smtClean="0"/>
              <a:t>Acquisition Board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III</a:t>
            </a:r>
            <a:r>
              <a:rPr lang="en-US" b="1" dirty="0" smtClean="0"/>
              <a:t>. Acquisition Control</a:t>
            </a:r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algn="just"/>
            <a:r>
              <a:rPr lang="en-US" b="1" dirty="0" smtClean="0"/>
              <a:t>IV</a:t>
            </a:r>
            <a:r>
              <a:rPr lang="en-US" b="1" dirty="0" smtClean="0"/>
              <a:t>. </a:t>
            </a:r>
            <a:r>
              <a:rPr lang="en-US" b="1" dirty="0" err="1" smtClean="0"/>
              <a:t>AutoTests</a:t>
            </a:r>
            <a:r>
              <a:rPr lang="en-US" b="1" dirty="0" smtClean="0"/>
              <a:t>/FPGA </a:t>
            </a:r>
            <a:r>
              <a:rPr lang="en-US" b="1" dirty="0" smtClean="0"/>
              <a:t>Interface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V</a:t>
            </a:r>
            <a:r>
              <a:rPr lang="en-US" b="1" dirty="0" smtClean="0"/>
              <a:t>. Conclusion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 l="8462" t="11077" r="11538" b="5385"/>
          <a:stretch>
            <a:fillRect/>
          </a:stretch>
        </p:blipFill>
        <p:spPr bwMode="auto">
          <a:xfrm>
            <a:off x="1177290" y="1997365"/>
            <a:ext cx="6926580" cy="452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5075268" y="4269345"/>
            <a:ext cx="2806602" cy="822318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13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392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 cstate="print"/>
          <a:srcRect l="8462" t="11077" r="11538" b="5385"/>
          <a:stretch>
            <a:fillRect/>
          </a:stretch>
        </p:blipFill>
        <p:spPr bwMode="auto">
          <a:xfrm>
            <a:off x="1177290" y="1997365"/>
            <a:ext cx="6926580" cy="452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 bwMode="auto">
          <a:xfrm>
            <a:off x="6867578" y="5137169"/>
            <a:ext cx="602168" cy="1077317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13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58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  <a:p>
            <a:pPr algn="just">
              <a:buNone/>
            </a:pPr>
            <a:r>
              <a:rPr lang="en-US" i="1" dirty="0" smtClean="0"/>
              <a:t>Startup Accuracy Test :</a:t>
            </a:r>
          </a:p>
          <a:p>
            <a:pPr algn="just">
              <a:buNone/>
            </a:pPr>
            <a:endParaRPr lang="en-US" dirty="0"/>
          </a:p>
          <a:p>
            <a:pPr algn="just">
              <a:buNone/>
            </a:pPr>
            <a:r>
              <a:rPr lang="fr-FR" b="1" dirty="0" smtClean="0"/>
              <a:t>Power On &lt; t &lt; 1</a:t>
            </a:r>
            <a:r>
              <a:rPr lang="fr-FR" b="1" baseline="30000" dirty="0" smtClean="0"/>
              <a:t>er</a:t>
            </a:r>
            <a:r>
              <a:rPr lang="fr-FR" b="1" dirty="0" smtClean="0"/>
              <a:t> signal du capteur</a:t>
            </a:r>
          </a:p>
          <a:p>
            <a:pPr algn="just">
              <a:buNone/>
            </a:pPr>
            <a:endParaRPr lang="fr-FR" dirty="0" smtClean="0"/>
          </a:p>
          <a:p>
            <a:pPr algn="just">
              <a:buNone/>
            </a:pPr>
            <a:r>
              <a:rPr lang="fr-FR" dirty="0" smtClean="0"/>
              <a:t>Test sur plusieurs cycles de Power </a:t>
            </a:r>
            <a:r>
              <a:rPr lang="fr-FR" dirty="0" smtClean="0"/>
              <a:t>On</a:t>
            </a:r>
          </a:p>
          <a:p>
            <a:pPr algn="just">
              <a:buNone/>
            </a:pPr>
            <a:r>
              <a:rPr lang="fr-FR" dirty="0" smtClean="0"/>
              <a:t>= moyenne</a:t>
            </a:r>
            <a:endParaRPr lang="fr-FR" dirty="0" smtClean="0"/>
          </a:p>
          <a:p>
            <a:pPr algn="just">
              <a:buNone/>
            </a:pPr>
            <a:endParaRPr lang="fr-FR" dirty="0" smtClean="0"/>
          </a:p>
          <a:p>
            <a:pPr algn="just">
              <a:buNone/>
            </a:pPr>
            <a:r>
              <a:rPr lang="fr-FR" dirty="0" smtClean="0"/>
              <a:t>2 possibilités d’utilisation :</a:t>
            </a:r>
          </a:p>
          <a:p>
            <a:pPr algn="just">
              <a:buNone/>
            </a:pPr>
            <a:endParaRPr lang="en-US" dirty="0"/>
          </a:p>
          <a:p>
            <a:pPr algn="just">
              <a:buFontTx/>
              <a:buChar char="-"/>
            </a:pPr>
            <a:r>
              <a:rPr lang="en-US" i="1" dirty="0" smtClean="0"/>
              <a:t>“Air Gap effect”</a:t>
            </a:r>
          </a:p>
          <a:p>
            <a:pPr algn="just">
              <a:buFontTx/>
              <a:buChar char="-"/>
            </a:pPr>
            <a:endParaRPr lang="en-US" i="1" dirty="0"/>
          </a:p>
          <a:p>
            <a:pPr algn="just">
              <a:buFontTx/>
              <a:buChar char="-"/>
            </a:pPr>
            <a:r>
              <a:rPr lang="en-US" i="1" dirty="0" smtClean="0"/>
              <a:t>“Speed effect”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 cstate="print"/>
          <a:srcRect l="13984" t="23875" r="18906" b="10000"/>
          <a:stretch>
            <a:fillRect/>
          </a:stretch>
        </p:blipFill>
        <p:spPr bwMode="auto">
          <a:xfrm>
            <a:off x="4112111" y="2209800"/>
            <a:ext cx="5031889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14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6692900" y="2501900"/>
            <a:ext cx="1219200" cy="12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6692900" y="18415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latin typeface="+mn-lt"/>
              </a:rPr>
              <a:t>tmax</a:t>
            </a:r>
            <a:endParaRPr lang="fr-FR" sz="1600" dirty="0" smtClean="0">
              <a:latin typeface="+mn-lt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6324600" y="2959100"/>
            <a:ext cx="1130300" cy="284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5499100" y="2730500"/>
            <a:ext cx="1130300" cy="284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6629400" y="2959100"/>
            <a:ext cx="1130300" cy="284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105400" y="5803900"/>
            <a:ext cx="265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+mn-lt"/>
              </a:rPr>
              <a:t>Angle mesuré</a:t>
            </a:r>
            <a:endParaRPr lang="fr-FR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786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>
              <a:buNone/>
            </a:pPr>
            <a:endParaRPr lang="en-US" b="1" dirty="0" smtClean="0"/>
          </a:p>
          <a:p>
            <a:pPr algn="just">
              <a:buNone/>
            </a:pPr>
            <a:r>
              <a:rPr lang="fr-FR" i="1" dirty="0" err="1" smtClean="0"/>
              <a:t>Jitter</a:t>
            </a:r>
            <a:r>
              <a:rPr lang="fr-FR" i="1" dirty="0" smtClean="0"/>
              <a:t> Test :</a:t>
            </a:r>
          </a:p>
          <a:p>
            <a:pPr algn="just">
              <a:buNone/>
            </a:pPr>
            <a:endParaRPr lang="fr-FR" dirty="0" smtClean="0"/>
          </a:p>
          <a:p>
            <a:pPr algn="just">
              <a:buNone/>
            </a:pPr>
            <a:r>
              <a:rPr lang="fr-FR" dirty="0" err="1" smtClean="0"/>
              <a:t>Jitter</a:t>
            </a:r>
            <a:r>
              <a:rPr lang="fr-FR" dirty="0" smtClean="0"/>
              <a:t> = variations du point de commutation dues aux bruits et fluctuations magnétiques et </a:t>
            </a:r>
            <a:r>
              <a:rPr lang="fr-FR" dirty="0" smtClean="0"/>
              <a:t>é</a:t>
            </a:r>
            <a:r>
              <a:rPr lang="fr-FR" dirty="0" smtClean="0"/>
              <a:t>lectriques</a:t>
            </a:r>
          </a:p>
          <a:p>
            <a:pPr algn="just">
              <a:buNone/>
            </a:pPr>
            <a:endParaRPr lang="fr-FR" dirty="0" smtClean="0"/>
          </a:p>
          <a:p>
            <a:pPr algn="just">
              <a:buNone/>
            </a:pPr>
            <a:r>
              <a:rPr lang="fr-FR" b="1" dirty="0" smtClean="0"/>
              <a:t>Système parfait = </a:t>
            </a:r>
            <a:r>
              <a:rPr lang="fr-FR" b="1" dirty="0" smtClean="0"/>
              <a:t>0 </a:t>
            </a:r>
            <a:r>
              <a:rPr lang="fr-FR" b="1" dirty="0" err="1" smtClean="0"/>
              <a:t>Jitter</a:t>
            </a:r>
            <a:endParaRPr lang="fr-FR" dirty="0" smtClean="0"/>
          </a:p>
          <a:p>
            <a:pPr algn="just">
              <a:buNone/>
            </a:pPr>
            <a:endParaRPr lang="fr-FR" dirty="0" smtClean="0"/>
          </a:p>
          <a:p>
            <a:pPr algn="just">
              <a:buNone/>
            </a:pPr>
            <a:r>
              <a:rPr lang="fr-FR" b="1" dirty="0" smtClean="0"/>
              <a:t>Distribution </a:t>
            </a:r>
            <a:r>
              <a:rPr lang="fr-FR" b="1" dirty="0" smtClean="0"/>
              <a:t>mathématique</a:t>
            </a:r>
          </a:p>
          <a:p>
            <a:pPr algn="just">
              <a:buNone/>
            </a:pPr>
            <a:r>
              <a:rPr lang="fr-FR" dirty="0" smtClean="0"/>
              <a:t>	</a:t>
            </a:r>
            <a:r>
              <a:rPr lang="fr-FR" dirty="0" smtClean="0"/>
              <a:t>= écart-type</a:t>
            </a:r>
          </a:p>
          <a:p>
            <a:pPr algn="just">
              <a:buNone/>
            </a:pPr>
            <a:r>
              <a:rPr lang="fr-FR" dirty="0" smtClean="0"/>
              <a:t>	= dispersion angulaire</a:t>
            </a:r>
            <a:endParaRPr lang="fr-FR" dirty="0" smtClean="0"/>
          </a:p>
          <a:p>
            <a:pPr algn="just">
              <a:buNone/>
            </a:pPr>
            <a:endParaRPr lang="fr-FR" dirty="0" smtClean="0"/>
          </a:p>
          <a:p>
            <a:pPr algn="just">
              <a:buNone/>
            </a:pPr>
            <a:r>
              <a:rPr lang="fr-FR" b="1" dirty="0" smtClean="0"/>
              <a:t>Même </a:t>
            </a:r>
            <a:r>
              <a:rPr lang="fr-FR" b="1" dirty="0" smtClean="0"/>
              <a:t>front sur plusieurs </a:t>
            </a:r>
            <a:r>
              <a:rPr lang="fr-FR" b="1" dirty="0" smtClean="0"/>
              <a:t>révolutions</a:t>
            </a:r>
          </a:p>
          <a:p>
            <a:pPr algn="just">
              <a:buNone/>
            </a:pPr>
            <a:endParaRPr lang="fr-FR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print"/>
          <a:srcRect l="14063" t="23750" r="18906" b="10000"/>
          <a:stretch>
            <a:fillRect/>
          </a:stretch>
        </p:blipFill>
        <p:spPr bwMode="auto">
          <a:xfrm>
            <a:off x="3696763" y="3028633"/>
            <a:ext cx="5237049" cy="3235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96763" y="5651500"/>
            <a:ext cx="2395427" cy="123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fr-FR" sz="200" dirty="0" smtClean="0"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7016115" y="3200400"/>
            <a:ext cx="381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15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41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>
              <a:buNone/>
            </a:pPr>
            <a:r>
              <a:rPr lang="en-US" dirty="0" smtClean="0"/>
              <a:t>Ex </a:t>
            </a:r>
            <a:r>
              <a:rPr lang="en-US" dirty="0" smtClean="0"/>
              <a:t>: Test de Jitter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0159" y="4230055"/>
            <a:ext cx="3651541" cy="228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859" y="4230056"/>
            <a:ext cx="3799173" cy="22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Diamond 20"/>
          <p:cNvSpPr/>
          <p:nvPr/>
        </p:nvSpPr>
        <p:spPr bwMode="auto">
          <a:xfrm>
            <a:off x="3835400" y="5080000"/>
            <a:ext cx="107155" cy="95250"/>
          </a:xfrm>
          <a:prstGeom prst="diamond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23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520" t="25173" r="39776" b="40114"/>
          <a:stretch/>
        </p:blipFill>
        <p:spPr bwMode="auto">
          <a:xfrm>
            <a:off x="2311399" y="1695450"/>
            <a:ext cx="5250917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598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  <a:p>
            <a:pPr algn="just">
              <a:buNone/>
            </a:pPr>
            <a:r>
              <a:rPr lang="fr-FR" sz="1400" dirty="0" smtClean="0"/>
              <a:t>Fonctions principales </a:t>
            </a:r>
            <a:r>
              <a:rPr lang="en-US" sz="1400" dirty="0" smtClean="0"/>
              <a:t>:</a:t>
            </a:r>
          </a:p>
          <a:p>
            <a:pPr algn="just">
              <a:buNone/>
            </a:pPr>
            <a:endParaRPr lang="en-US" sz="1400" dirty="0" smtClean="0"/>
          </a:p>
          <a:p>
            <a:pPr algn="just">
              <a:buNone/>
            </a:pPr>
            <a:r>
              <a:rPr lang="fr-FR" sz="1400" dirty="0" smtClean="0"/>
              <a:t>public </a:t>
            </a:r>
            <a:r>
              <a:rPr lang="fr-FR" sz="1400" i="1" dirty="0" err="1" smtClean="0"/>
              <a:t>void</a:t>
            </a:r>
            <a:r>
              <a:rPr lang="fr-FR" sz="1400" dirty="0" smtClean="0"/>
              <a:t> </a:t>
            </a:r>
            <a:r>
              <a:rPr lang="fr-FR" sz="1400" b="1" dirty="0" err="1" smtClean="0"/>
              <a:t>Multiple_Acqui_Measur_Start</a:t>
            </a:r>
            <a:r>
              <a:rPr lang="fr-FR" sz="1400" dirty="0" smtClean="0"/>
              <a:t>(</a:t>
            </a:r>
            <a:r>
              <a:rPr lang="fr-FR" sz="1400" i="1" dirty="0" err="1" smtClean="0"/>
              <a:t>uint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uiCurrentCycleNbr</a:t>
            </a:r>
            <a:r>
              <a:rPr lang="fr-FR" sz="1400" dirty="0" smtClean="0"/>
              <a:t>)</a:t>
            </a:r>
          </a:p>
          <a:p>
            <a:pPr algn="just">
              <a:buNone/>
            </a:pPr>
            <a:endParaRPr lang="en-US" sz="1400" dirty="0" smtClean="0"/>
          </a:p>
          <a:p>
            <a:pPr algn="just">
              <a:buNone/>
            </a:pPr>
            <a:r>
              <a:rPr lang="fr-FR" sz="1400" dirty="0" smtClean="0"/>
              <a:t>public </a:t>
            </a:r>
            <a:r>
              <a:rPr lang="fr-FR" sz="1400" i="1" dirty="0" smtClean="0"/>
              <a:t>double [,]</a:t>
            </a:r>
            <a:r>
              <a:rPr lang="fr-FR" sz="1400" dirty="0" smtClean="0"/>
              <a:t> </a:t>
            </a:r>
            <a:r>
              <a:rPr lang="fr-FR" sz="1400" b="1" dirty="0" err="1" smtClean="0"/>
              <a:t>DataCollection</a:t>
            </a:r>
            <a:r>
              <a:rPr lang="fr-FR" sz="1400" dirty="0" smtClean="0"/>
              <a:t>(</a:t>
            </a:r>
            <a:r>
              <a:rPr lang="fr-FR" sz="1400" i="1" dirty="0" err="1" smtClean="0"/>
              <a:t>uint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uiTotalNumberOfCycle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uint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uiChannel</a:t>
            </a:r>
            <a:r>
              <a:rPr lang="fr-FR" sz="1400" dirty="0" smtClean="0"/>
              <a:t>)</a:t>
            </a:r>
          </a:p>
          <a:p>
            <a:pPr algn="just">
              <a:buNone/>
            </a:pPr>
            <a:endParaRPr lang="fr-FR" sz="1400" dirty="0" smtClean="0"/>
          </a:p>
          <a:p>
            <a:pPr algn="just">
              <a:buNone/>
            </a:pPr>
            <a:r>
              <a:rPr lang="fr-FR" sz="1400" dirty="0" smtClean="0"/>
              <a:t>public </a:t>
            </a:r>
            <a:r>
              <a:rPr lang="fr-FR" sz="1400" i="1" dirty="0" err="1" smtClean="0"/>
              <a:t>void</a:t>
            </a:r>
            <a:r>
              <a:rPr lang="fr-FR" sz="1400" i="1" dirty="0" smtClean="0"/>
              <a:t> </a:t>
            </a:r>
            <a:r>
              <a:rPr lang="fr-FR" sz="1400" b="1" dirty="0" err="1" smtClean="0"/>
              <a:t>Jitter</a:t>
            </a:r>
            <a:r>
              <a:rPr lang="fr-FR" sz="1400" dirty="0" smtClean="0"/>
              <a:t>(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uint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uiChannel</a:t>
            </a:r>
            <a:r>
              <a:rPr lang="fr-FR" sz="1400" dirty="0" smtClean="0"/>
              <a:t>)</a:t>
            </a:r>
          </a:p>
          <a:p>
            <a:pPr algn="just">
              <a:buNone/>
            </a:pPr>
            <a:endParaRPr lang="fr-FR" sz="1400" dirty="0" smtClean="0"/>
          </a:p>
          <a:p>
            <a:pPr algn="just">
              <a:buNone/>
            </a:pPr>
            <a:r>
              <a:rPr lang="fr-FR" sz="1400" dirty="0" smtClean="0"/>
              <a:t>public </a:t>
            </a:r>
            <a:r>
              <a:rPr lang="fr-FR" sz="1400" i="1" dirty="0" err="1" smtClean="0"/>
              <a:t>void</a:t>
            </a:r>
            <a:r>
              <a:rPr lang="fr-FR" sz="1400" dirty="0" smtClean="0"/>
              <a:t> </a:t>
            </a:r>
            <a:r>
              <a:rPr lang="fr-FR" sz="1400" b="1" dirty="0" err="1" smtClean="0"/>
              <a:t>StartupAccuracy</a:t>
            </a:r>
            <a:r>
              <a:rPr lang="fr-FR" sz="1400" dirty="0" smtClean="0"/>
              <a:t>(</a:t>
            </a:r>
            <a:r>
              <a:rPr lang="fr-FR" sz="1400" i="1" dirty="0" err="1" smtClean="0"/>
              <a:t>uint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iNbPowerON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bool</a:t>
            </a:r>
            <a:r>
              <a:rPr lang="fr-FR" sz="1400" i="1" dirty="0" smtClean="0"/>
              <a:t> </a:t>
            </a:r>
            <a:r>
              <a:rPr lang="fr-FR" sz="1400" dirty="0" err="1" smtClean="0"/>
              <a:t>bPowerONType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iAngleStartup</a:t>
            </a:r>
            <a:r>
              <a:rPr lang="fr-FR" sz="1400" i="1" dirty="0" smtClean="0"/>
              <a:t>, double </a:t>
            </a:r>
            <a:r>
              <a:rPr lang="fr-FR" sz="1400" dirty="0" err="1" smtClean="0"/>
              <a:t>dAngleStepSize</a:t>
            </a:r>
            <a:r>
              <a:rPr lang="fr-FR" sz="1400" i="1" dirty="0" smtClean="0"/>
              <a:t>, 		         </a:t>
            </a:r>
            <a:r>
              <a:rPr lang="fr-FR" sz="1400" i="1" dirty="0" err="1" smtClean="0"/>
              <a:t>uint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uiChannel</a:t>
            </a:r>
            <a:r>
              <a:rPr lang="fr-FR" sz="1400" dirty="0" smtClean="0"/>
              <a:t>)</a:t>
            </a:r>
          </a:p>
          <a:p>
            <a:pPr algn="just">
              <a:buNone/>
            </a:pPr>
            <a:endParaRPr lang="fr-FR" sz="1400" dirty="0" smtClean="0"/>
          </a:p>
          <a:p>
            <a:pPr algn="just">
              <a:buNone/>
            </a:pPr>
            <a:r>
              <a:rPr lang="fr-FR" sz="1400" dirty="0" smtClean="0"/>
              <a:t>public </a:t>
            </a:r>
            <a:r>
              <a:rPr lang="fr-FR" sz="1400" i="1" dirty="0" err="1" smtClean="0"/>
              <a:t>void</a:t>
            </a:r>
            <a:r>
              <a:rPr lang="fr-FR" sz="1400" i="1" dirty="0" smtClean="0"/>
              <a:t> </a:t>
            </a:r>
            <a:r>
              <a:rPr lang="fr-FR" sz="1400" b="1" dirty="0" err="1" smtClean="0"/>
              <a:t>StopTest</a:t>
            </a:r>
            <a:r>
              <a:rPr lang="fr-FR" sz="1400" dirty="0" smtClean="0"/>
              <a:t>(</a:t>
            </a:r>
            <a:r>
              <a:rPr lang="fr-FR" sz="1400" i="1" dirty="0" err="1" smtClean="0"/>
              <a:t>void</a:t>
            </a:r>
            <a:r>
              <a:rPr lang="fr-FR" sz="1400" dirty="0" smtClean="0"/>
              <a:t>)</a:t>
            </a:r>
          </a:p>
          <a:p>
            <a:pPr algn="just">
              <a:buNone/>
            </a:pPr>
            <a:endParaRPr lang="en-US" sz="1400" dirty="0" smtClean="0"/>
          </a:p>
          <a:p>
            <a:pPr algn="just">
              <a:buNone/>
            </a:pPr>
            <a:r>
              <a:rPr lang="fr-FR" sz="1400" dirty="0" smtClean="0"/>
              <a:t>public </a:t>
            </a:r>
            <a:r>
              <a:rPr lang="fr-FR" sz="1400" i="1" dirty="0" err="1" smtClean="0"/>
              <a:t>uint</a:t>
            </a:r>
            <a:r>
              <a:rPr lang="fr-FR" sz="1400" i="1" dirty="0" smtClean="0"/>
              <a:t> </a:t>
            </a:r>
            <a:r>
              <a:rPr lang="fr-FR" sz="1400" b="1" dirty="0" err="1" smtClean="0"/>
              <a:t>SaveDataToExcelFile</a:t>
            </a:r>
            <a:r>
              <a:rPr lang="fr-FR" sz="1400" dirty="0" smtClean="0"/>
              <a:t>(</a:t>
            </a:r>
            <a:r>
              <a:rPr lang="fr-FR" sz="1400" i="1" dirty="0" err="1" smtClean="0"/>
              <a:t>Excel.Worksheet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xlWorkSheet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iStartLine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iStartColumn</a:t>
            </a:r>
            <a:r>
              <a:rPr lang="fr-FR" sz="1400" i="1" dirty="0" smtClean="0"/>
              <a:t>, string 			               </a:t>
            </a:r>
            <a:r>
              <a:rPr lang="fr-FR" sz="1400" dirty="0" err="1" smtClean="0"/>
              <a:t>strComment</a:t>
            </a:r>
            <a:r>
              <a:rPr lang="fr-FR" sz="1400" i="1" dirty="0" smtClean="0"/>
              <a:t>, double [,] </a:t>
            </a:r>
            <a:r>
              <a:rPr lang="fr-FR" sz="1400" dirty="0" err="1" smtClean="0"/>
              <a:t>dTabAllData</a:t>
            </a:r>
            <a:r>
              <a:rPr lang="fr-FR" sz="1400" i="1" dirty="0" smtClean="0"/>
              <a:t>, string </a:t>
            </a:r>
            <a:r>
              <a:rPr lang="fr-FR" sz="1400" dirty="0" err="1" smtClean="0"/>
              <a:t>strTestType</a:t>
            </a:r>
            <a:r>
              <a:rPr lang="fr-FR" sz="1400" i="1" dirty="0" smtClean="0"/>
              <a:t>, </a:t>
            </a:r>
            <a:r>
              <a:rPr lang="fr-FR" sz="1400" i="1" dirty="0" err="1" smtClean="0"/>
              <a:t>uint</a:t>
            </a:r>
            <a:r>
              <a:rPr lang="fr-FR" sz="1400" i="1" dirty="0" smtClean="0"/>
              <a:t> </a:t>
            </a:r>
            <a:r>
              <a:rPr lang="fr-FR" sz="1400" dirty="0" err="1" smtClean="0"/>
              <a:t>uiChannel</a:t>
            </a:r>
            <a:r>
              <a:rPr lang="fr-FR" sz="1400" i="1" dirty="0" smtClean="0"/>
              <a:t>, </a:t>
            </a:r>
            <a:r>
              <a:rPr lang="fr-FR" sz="1400" dirty="0" smtClean="0"/>
              <a:t>…)</a:t>
            </a:r>
            <a:endParaRPr lang="en-US" sz="1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41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Acquisition Control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031" t="25348" r="37824" b="7500"/>
          <a:stretch/>
        </p:blipFill>
        <p:spPr bwMode="auto">
          <a:xfrm>
            <a:off x="1765300" y="1913374"/>
            <a:ext cx="6134100" cy="491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17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11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AutoTests</a:t>
            </a:r>
            <a:r>
              <a:rPr lang="en-US" dirty="0" smtClean="0"/>
              <a:t>/FPGA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9231" t="18021" r="16923" b="2077"/>
          <a:stretch>
            <a:fillRect/>
          </a:stretch>
        </p:blipFill>
        <p:spPr bwMode="auto">
          <a:xfrm>
            <a:off x="1325880" y="1975826"/>
            <a:ext cx="6718788" cy="45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18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03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AutoTests</a:t>
            </a:r>
            <a:r>
              <a:rPr lang="en-US" dirty="0" smtClean="0"/>
              <a:t>/FPGA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9231" t="18021" r="16923" b="2077"/>
          <a:stretch>
            <a:fillRect/>
          </a:stretch>
        </p:blipFill>
        <p:spPr bwMode="auto">
          <a:xfrm>
            <a:off x="2148840" y="1975826"/>
            <a:ext cx="6718788" cy="45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auto">
          <a:xfrm>
            <a:off x="2148840" y="1975827"/>
            <a:ext cx="468630" cy="275884"/>
          </a:xfrm>
          <a:prstGeom prst="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" y="3873490"/>
            <a:ext cx="187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7030A0"/>
                </a:solidFill>
              </a:rPr>
              <a:t>Acquisition Control</a:t>
            </a:r>
            <a:endParaRPr lang="fr-FR" sz="1400" dirty="0" smtClean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18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03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fr-FR" dirty="0" err="1" smtClean="0"/>
              <a:t>AutoTests</a:t>
            </a:r>
            <a:r>
              <a:rPr lang="en-US" dirty="0" smtClean="0"/>
              <a:t>/FPGA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9231" t="18021" r="16923" b="2077"/>
          <a:stretch>
            <a:fillRect/>
          </a:stretch>
        </p:blipFill>
        <p:spPr bwMode="auto">
          <a:xfrm>
            <a:off x="2148840" y="1975826"/>
            <a:ext cx="6718788" cy="45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5593589" y="2366009"/>
            <a:ext cx="3013201" cy="4151947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3873490"/>
            <a:ext cx="18783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solidFill>
                  <a:srgbClr val="C00000"/>
                </a:solidFill>
              </a:rPr>
              <a:t>Paramètres</a:t>
            </a:r>
            <a:r>
              <a:rPr lang="en-US" sz="1400" i="1" dirty="0" smtClean="0">
                <a:solidFill>
                  <a:srgbClr val="C00000"/>
                </a:solidFill>
              </a:rPr>
              <a:t> de tests </a:t>
            </a:r>
            <a:r>
              <a:rPr lang="fr-FR" sz="1400" i="1" dirty="0" smtClean="0">
                <a:solidFill>
                  <a:srgbClr val="C00000"/>
                </a:solidFill>
              </a:rPr>
              <a:t>spécifiques</a:t>
            </a:r>
            <a:endParaRPr lang="fr-FR" sz="14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18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03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r>
              <a:rPr lang="en-US" b="1" dirty="0" smtClean="0"/>
              <a:t>American semiconductors company</a:t>
            </a:r>
          </a:p>
          <a:p>
            <a:pPr algn="just">
              <a:buNone/>
            </a:pPr>
            <a:endParaRPr lang="en-US" b="1" dirty="0" smtClean="0"/>
          </a:p>
          <a:p>
            <a:pPr algn="just"/>
            <a:r>
              <a:rPr lang="en-US" b="1" dirty="0" smtClean="0"/>
              <a:t>Products type : </a:t>
            </a:r>
            <a:r>
              <a:rPr lang="en-US" dirty="0" smtClean="0"/>
              <a:t>-motor drivers</a:t>
            </a:r>
          </a:p>
          <a:p>
            <a:pPr algn="just">
              <a:buNone/>
            </a:pPr>
            <a:r>
              <a:rPr lang="en-US" dirty="0" smtClean="0"/>
              <a:t>		              - DC/DC regulators</a:t>
            </a:r>
          </a:p>
          <a:p>
            <a:pPr algn="just">
              <a:buNone/>
            </a:pPr>
            <a:r>
              <a:rPr lang="en-US" dirty="0" smtClean="0"/>
              <a:t>		              </a:t>
            </a:r>
            <a:r>
              <a:rPr lang="en-US" dirty="0" smtClean="0"/>
              <a:t>- </a:t>
            </a:r>
            <a:r>
              <a:rPr lang="en-US" b="1" dirty="0" smtClean="0"/>
              <a:t>magnetic </a:t>
            </a:r>
            <a:r>
              <a:rPr lang="en-US" b="1" dirty="0" smtClean="0"/>
              <a:t>sensors </a:t>
            </a:r>
            <a:r>
              <a:rPr lang="en-US" b="1" dirty="0" smtClean="0"/>
              <a:t>: </a:t>
            </a:r>
            <a:r>
              <a:rPr lang="en-US" dirty="0" smtClean="0"/>
              <a:t>speed &amp; direction, position</a:t>
            </a:r>
            <a:r>
              <a:rPr lang="en-US" dirty="0" smtClean="0"/>
              <a:t>, current, </a:t>
            </a:r>
            <a:r>
              <a:rPr lang="en-US" dirty="0" smtClean="0"/>
              <a:t>linear, angular</a:t>
            </a:r>
            <a:r>
              <a:rPr lang="en-US" dirty="0" smtClean="0"/>
              <a:t>		</a:t>
            </a:r>
            <a:endParaRPr lang="en-US" dirty="0" smtClean="0"/>
          </a:p>
          <a:p>
            <a:pPr algn="just"/>
            <a:r>
              <a:rPr lang="en-US" b="1" dirty="0" smtClean="0"/>
              <a:t>Markets </a:t>
            </a:r>
            <a:r>
              <a:rPr lang="en-US" b="1" dirty="0" smtClean="0"/>
              <a:t>: </a:t>
            </a:r>
            <a:r>
              <a:rPr lang="en-US" dirty="0" smtClean="0"/>
              <a:t>-automotive</a:t>
            </a:r>
          </a:p>
          <a:p>
            <a:pPr algn="just">
              <a:buNone/>
            </a:pPr>
            <a:r>
              <a:rPr lang="en-US" dirty="0" smtClean="0"/>
              <a:t>		      -consumer electronics</a:t>
            </a:r>
          </a:p>
          <a:p>
            <a:pPr algn="just">
              <a:buNone/>
            </a:pPr>
            <a:r>
              <a:rPr lang="en-US" dirty="0" smtClean="0"/>
              <a:t>		      -industrial</a:t>
            </a:r>
          </a:p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Annecy technical center :</a:t>
            </a:r>
          </a:p>
          <a:p>
            <a:pPr algn="just">
              <a:buFontTx/>
              <a:buChar char="-"/>
            </a:pPr>
            <a:r>
              <a:rPr lang="en-US" dirty="0" smtClean="0"/>
              <a:t>Focusing on magnetic sensors</a:t>
            </a:r>
          </a:p>
          <a:p>
            <a:pPr algn="just">
              <a:buFontTx/>
              <a:buChar char="-"/>
            </a:pPr>
            <a:r>
              <a:rPr lang="en-US" dirty="0" smtClean="0"/>
              <a:t>Supporting new products development</a:t>
            </a: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Supporting the European customers</a:t>
            </a:r>
          </a:p>
          <a:p>
            <a:pPr algn="just">
              <a:buFontTx/>
              <a:buChar char="-"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company 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3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741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3385" y="3211447"/>
            <a:ext cx="3538184" cy="2370583"/>
          </a:xfrm>
          <a:prstGeom prst="rect">
            <a:avLst/>
          </a:prstGeom>
          <a:noFill/>
        </p:spPr>
      </p:pic>
      <p:pic>
        <p:nvPicPr>
          <p:cNvPr id="17412" name="Picture 4" descr="Allegro Fran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6620" y="4748081"/>
            <a:ext cx="3810000" cy="18669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AutoTests</a:t>
            </a:r>
            <a:r>
              <a:rPr lang="en-US" dirty="0" smtClean="0"/>
              <a:t>/FPGA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9231" t="18021" r="16923" b="2077"/>
          <a:stretch>
            <a:fillRect/>
          </a:stretch>
        </p:blipFill>
        <p:spPr bwMode="auto">
          <a:xfrm>
            <a:off x="2148840" y="1975826"/>
            <a:ext cx="6718788" cy="45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2309208" y="5327869"/>
            <a:ext cx="3268632" cy="1191577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3873490"/>
            <a:ext cx="18783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Commandes</a:t>
            </a:r>
            <a:r>
              <a:rPr lang="en-US" sz="14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tests</a:t>
            </a:r>
            <a:endParaRPr lang="fr-FR" sz="1400" dirty="0" smtClean="0">
              <a:solidFill>
                <a:schemeClr val="accent1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18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03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AutoTests</a:t>
            </a:r>
            <a:r>
              <a:rPr lang="en-US" dirty="0" smtClean="0"/>
              <a:t>/FPGA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9231" t="18021" r="16923" b="2077"/>
          <a:stretch>
            <a:fillRect/>
          </a:stretch>
        </p:blipFill>
        <p:spPr bwMode="auto">
          <a:xfrm>
            <a:off x="2148840" y="1975826"/>
            <a:ext cx="6718788" cy="45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2320638" y="2377806"/>
            <a:ext cx="3234342" cy="251423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3873490"/>
            <a:ext cx="187833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>
                <a:solidFill>
                  <a:schemeClr val="accent3"/>
                </a:solidFill>
              </a:rPr>
              <a:t>Commandes</a:t>
            </a:r>
            <a:r>
              <a:rPr lang="en-US" sz="1400" i="1" dirty="0" smtClean="0">
                <a:solidFill>
                  <a:schemeClr val="accent3"/>
                </a:solidFill>
              </a:rPr>
              <a:t> des </a:t>
            </a:r>
            <a:r>
              <a:rPr lang="fr-FR" sz="1400" i="1" dirty="0" smtClean="0">
                <a:solidFill>
                  <a:schemeClr val="accent3"/>
                </a:solidFill>
              </a:rPr>
              <a:t>moteurs</a:t>
            </a:r>
            <a:r>
              <a:rPr lang="en-US" sz="1400" i="1" dirty="0" smtClean="0">
                <a:solidFill>
                  <a:schemeClr val="accent3"/>
                </a:solidFill>
              </a:rPr>
              <a:t> et des axes</a:t>
            </a:r>
            <a:endParaRPr lang="en-US" sz="1400" i="1" dirty="0">
              <a:solidFill>
                <a:schemeClr val="accent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18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03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r>
              <a:rPr lang="en-US" b="1" dirty="0" smtClean="0"/>
              <a:t>IV.1 Tests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AutoTests</a:t>
            </a:r>
            <a:r>
              <a:rPr lang="en-US" dirty="0" smtClean="0"/>
              <a:t>/FPGA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9231" t="18021" r="16923" b="2077"/>
          <a:stretch>
            <a:fillRect/>
          </a:stretch>
        </p:blipFill>
        <p:spPr bwMode="auto">
          <a:xfrm>
            <a:off x="1428750" y="1975826"/>
            <a:ext cx="6718788" cy="45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5075268" y="4247635"/>
            <a:ext cx="2008112" cy="1869829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0699" y="2944723"/>
            <a:ext cx="1752681" cy="24923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19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033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r>
              <a:rPr lang="en-US" b="1" dirty="0" smtClean="0"/>
              <a:t>IV.1 Tests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AutoTests</a:t>
            </a:r>
            <a:r>
              <a:rPr lang="en-US" dirty="0" smtClean="0"/>
              <a:t>/FPGA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9231" t="18021" r="16923" b="2077"/>
          <a:stretch>
            <a:fillRect/>
          </a:stretch>
        </p:blipFill>
        <p:spPr bwMode="auto">
          <a:xfrm>
            <a:off x="1428750" y="1975826"/>
            <a:ext cx="6718788" cy="4543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5203065" y="3303430"/>
            <a:ext cx="2021983" cy="822318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603680" y="5885645"/>
            <a:ext cx="1453165" cy="20584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19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61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r>
              <a:rPr lang="en-US" b="1" dirty="0" smtClean="0"/>
              <a:t>IV.1 Tests interface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AutoTests</a:t>
            </a:r>
            <a:r>
              <a:rPr lang="en-US" dirty="0" smtClean="0"/>
              <a:t>/FPGA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7692" t="6769" r="10000" b="5846"/>
          <a:stretch>
            <a:fillRect/>
          </a:stretch>
        </p:blipFill>
        <p:spPr bwMode="auto">
          <a:xfrm>
            <a:off x="1394460" y="1994157"/>
            <a:ext cx="6852215" cy="4546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4949189" y="3211990"/>
            <a:ext cx="3028951" cy="276590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472610" y="2868878"/>
            <a:ext cx="1705430" cy="205843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61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IV. </a:t>
            </a:r>
            <a:r>
              <a:rPr lang="en-US" dirty="0" err="1" smtClean="0"/>
              <a:t>AutoTests</a:t>
            </a:r>
            <a:r>
              <a:rPr lang="en-US" dirty="0" smtClean="0"/>
              <a:t>/FPGA Interface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21" name="Diamond 20"/>
          <p:cNvSpPr/>
          <p:nvPr/>
        </p:nvSpPr>
        <p:spPr bwMode="auto">
          <a:xfrm>
            <a:off x="3574256" y="3676650"/>
            <a:ext cx="107155" cy="95250"/>
          </a:xfrm>
          <a:prstGeom prst="diamond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606" t="6617" r="11613" b="2954"/>
          <a:stretch>
            <a:fillRect/>
          </a:stretch>
        </p:blipFill>
        <p:spPr bwMode="auto">
          <a:xfrm>
            <a:off x="1028700" y="1578213"/>
            <a:ext cx="7322602" cy="493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24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98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endParaRPr lang="en-US" b="1" dirty="0" smtClean="0"/>
          </a:p>
          <a:p>
            <a:pPr algn="just"/>
            <a:r>
              <a:rPr lang="en-US" b="1" dirty="0" smtClean="0"/>
              <a:t>Project </a:t>
            </a:r>
            <a:r>
              <a:rPr lang="en-US" b="1" dirty="0" smtClean="0"/>
              <a:t>review :</a:t>
            </a:r>
          </a:p>
          <a:p>
            <a:pPr algn="just">
              <a:buNone/>
            </a:pPr>
            <a:endParaRPr lang="en-US" b="1" dirty="0" smtClean="0"/>
          </a:p>
          <a:p>
            <a:pPr algn="just">
              <a:buFontTx/>
              <a:buChar char="-"/>
            </a:pPr>
            <a:r>
              <a:rPr lang="en-US" dirty="0" smtClean="0"/>
              <a:t>Automatic and manual tests </a:t>
            </a:r>
          </a:p>
          <a:p>
            <a:pPr algn="just">
              <a:buNone/>
            </a:pP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Acquisition Control independent</a:t>
            </a:r>
          </a:p>
          <a:p>
            <a:pPr algn="just">
              <a:buNone/>
            </a:pP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Jitter and Startup Accuracy Test</a:t>
            </a:r>
          </a:p>
          <a:p>
            <a:pPr algn="just">
              <a:buFontTx/>
              <a:buChar char="-"/>
            </a:pP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Ready to be integrated</a:t>
            </a:r>
          </a:p>
          <a:p>
            <a:pPr algn="just">
              <a:buNone/>
            </a:pP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Acquisition functions flexibility</a:t>
            </a:r>
          </a:p>
          <a:p>
            <a:pPr algn="just">
              <a:buNone/>
            </a:pP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All functions tested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Conclusion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7" name="Picture 4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2832" y="2219110"/>
            <a:ext cx="540688" cy="618911"/>
          </a:xfrm>
          <a:prstGeom prst="rect">
            <a:avLst/>
          </a:prstGeom>
          <a:noFill/>
        </p:spPr>
      </p:pic>
      <p:pic>
        <p:nvPicPr>
          <p:cNvPr id="8" name="Picture 4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6763" y="2838021"/>
            <a:ext cx="540688" cy="618911"/>
          </a:xfrm>
          <a:prstGeom prst="rect">
            <a:avLst/>
          </a:prstGeom>
          <a:noFill/>
        </p:spPr>
      </p:pic>
      <p:pic>
        <p:nvPicPr>
          <p:cNvPr id="9" name="Picture 4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6763" y="3456932"/>
            <a:ext cx="540688" cy="618911"/>
          </a:xfrm>
          <a:prstGeom prst="rect">
            <a:avLst/>
          </a:prstGeom>
          <a:noFill/>
        </p:spPr>
      </p:pic>
      <p:pic>
        <p:nvPicPr>
          <p:cNvPr id="12" name="Picture 4" descr="Afficher l'image d'orig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5731" y="4022457"/>
            <a:ext cx="540688" cy="618911"/>
          </a:xfrm>
          <a:prstGeom prst="rect">
            <a:avLst/>
          </a:prstGeom>
          <a:noFill/>
        </p:spPr>
      </p:pic>
      <p:pic>
        <p:nvPicPr>
          <p:cNvPr id="2050" name="Picture 2" descr="http://thumb18.shutterstock.com/photos/thumb_large/450076/450076,1305555747,2.jpg"/>
          <p:cNvPicPr>
            <a:picLocks noChangeAspect="1" noChangeArrowheads="1"/>
          </p:cNvPicPr>
          <p:nvPr/>
        </p:nvPicPr>
        <p:blipFill>
          <a:blip r:embed="rId3" cstate="print"/>
          <a:srcRect b="15932"/>
          <a:stretch>
            <a:fillRect/>
          </a:stretch>
        </p:blipFill>
        <p:spPr bwMode="auto">
          <a:xfrm>
            <a:off x="3383176" y="4625454"/>
            <a:ext cx="1031149" cy="681933"/>
          </a:xfrm>
          <a:prstGeom prst="rect">
            <a:avLst/>
          </a:prstGeom>
          <a:noFill/>
        </p:spPr>
      </p:pic>
      <p:pic>
        <p:nvPicPr>
          <p:cNvPr id="13" name="Picture 2" descr="http://thumb18.shutterstock.com/photos/thumb_large/450076/450076,1305555747,2.jpg"/>
          <p:cNvPicPr>
            <a:picLocks noChangeAspect="1" noChangeArrowheads="1"/>
          </p:cNvPicPr>
          <p:nvPr/>
        </p:nvPicPr>
        <p:blipFill>
          <a:blip r:embed="rId3" cstate="print"/>
          <a:srcRect b="15932"/>
          <a:stretch>
            <a:fillRect/>
          </a:stretch>
        </p:blipFill>
        <p:spPr bwMode="auto">
          <a:xfrm>
            <a:off x="2438357" y="5307387"/>
            <a:ext cx="944819" cy="62484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25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/>
            <a:r>
              <a:rPr lang="en-US" b="1" dirty="0" smtClean="0"/>
              <a:t>Possible upgrades :</a:t>
            </a:r>
          </a:p>
          <a:p>
            <a:pPr algn="just"/>
            <a:endParaRPr lang="en-US" b="1" dirty="0" smtClean="0"/>
          </a:p>
          <a:p>
            <a:pPr algn="just">
              <a:buFontTx/>
              <a:buChar char="-"/>
            </a:pPr>
            <a:r>
              <a:rPr lang="en-US" b="1" dirty="0" smtClean="0"/>
              <a:t> </a:t>
            </a:r>
            <a:r>
              <a:rPr lang="en-US" dirty="0" smtClean="0"/>
              <a:t>Create a script</a:t>
            </a:r>
          </a:p>
          <a:p>
            <a:pPr algn="just">
              <a:buFontTx/>
              <a:buChar char="-"/>
            </a:pP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Mapping Tab</a:t>
            </a:r>
          </a:p>
          <a:p>
            <a:pPr algn="just">
              <a:buFontTx/>
              <a:buChar char="-"/>
            </a:pP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Phased </a:t>
            </a:r>
            <a:r>
              <a:rPr lang="en-US" dirty="0" err="1" smtClean="0"/>
              <a:t>PowerOn</a:t>
            </a:r>
            <a:r>
              <a:rPr lang="en-US" dirty="0" smtClean="0"/>
              <a:t> for Startup Accuracy</a:t>
            </a:r>
          </a:p>
          <a:p>
            <a:pPr algn="just">
              <a:buFontTx/>
              <a:buChar char="-"/>
            </a:pP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Verified all functionalities</a:t>
            </a:r>
          </a:p>
          <a:p>
            <a:pPr algn="just">
              <a:buFontTx/>
              <a:buChar char="-"/>
            </a:pP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Update “Previous Settings” function</a:t>
            </a:r>
          </a:p>
          <a:p>
            <a:pPr algn="just"/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Conclusion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Thanks to :</a:t>
            </a:r>
          </a:p>
          <a:p>
            <a:endParaRPr lang="en-US" b="1" dirty="0" smtClean="0"/>
          </a:p>
          <a:p>
            <a:r>
              <a:rPr lang="en-US" b="1" dirty="0" smtClean="0"/>
              <a:t>Allegro </a:t>
            </a:r>
            <a:r>
              <a:rPr lang="en-US" b="1" dirty="0" err="1" smtClean="0"/>
              <a:t>MicroSystems</a:t>
            </a:r>
            <a:r>
              <a:rPr lang="en-US" b="1" dirty="0" smtClean="0"/>
              <a:t> Europe</a:t>
            </a:r>
          </a:p>
          <a:p>
            <a:endParaRPr lang="en-US" b="1" dirty="0" smtClean="0"/>
          </a:p>
          <a:p>
            <a:r>
              <a:rPr lang="en-US" b="1" dirty="0" smtClean="0"/>
              <a:t>The complete Allegro Team</a:t>
            </a:r>
          </a:p>
          <a:p>
            <a:endParaRPr lang="en-US" b="1" dirty="0" smtClean="0"/>
          </a:p>
          <a:p>
            <a:r>
              <a:rPr lang="en-US" b="1" dirty="0" smtClean="0"/>
              <a:t>Internship Supervisor : </a:t>
            </a:r>
            <a:r>
              <a:rPr lang="en-US" b="1" dirty="0" err="1" smtClean="0"/>
              <a:t>Loïc</a:t>
            </a:r>
            <a:r>
              <a:rPr lang="en-US" b="1" dirty="0" smtClean="0"/>
              <a:t> Messier</a:t>
            </a:r>
          </a:p>
          <a:p>
            <a:endParaRPr lang="en-US" b="1" dirty="0" smtClean="0"/>
          </a:p>
          <a:p>
            <a:r>
              <a:rPr lang="en-US" b="1" dirty="0" err="1" smtClean="0"/>
              <a:t>Université</a:t>
            </a:r>
            <a:r>
              <a:rPr lang="en-US" b="1" dirty="0" smtClean="0"/>
              <a:t> </a:t>
            </a:r>
            <a:r>
              <a:rPr lang="en-US" b="1" dirty="0" err="1" smtClean="0"/>
              <a:t>Savoie</a:t>
            </a:r>
            <a:r>
              <a:rPr lang="en-US" b="1" dirty="0" smtClean="0"/>
              <a:t> Mont-Blanc</a:t>
            </a:r>
          </a:p>
          <a:p>
            <a:endParaRPr lang="en-US" b="1" dirty="0" smtClean="0"/>
          </a:p>
          <a:p>
            <a:r>
              <a:rPr lang="en-US" b="1" dirty="0" smtClean="0"/>
              <a:t>IUT </a:t>
            </a:r>
            <a:r>
              <a:rPr lang="en-US" b="1" dirty="0" err="1" smtClean="0"/>
              <a:t>d’Annecy</a:t>
            </a:r>
            <a:r>
              <a:rPr lang="en-US" b="1" dirty="0" smtClean="0"/>
              <a:t>-le-Vieux &amp; its GEII department</a:t>
            </a:r>
          </a:p>
          <a:p>
            <a:endParaRPr lang="en-US" b="1" dirty="0" smtClean="0"/>
          </a:p>
          <a:p>
            <a:r>
              <a:rPr lang="en-US" b="1" dirty="0" smtClean="0"/>
              <a:t>Teacher : </a:t>
            </a:r>
            <a:r>
              <a:rPr lang="en-US" b="1" dirty="0" err="1" smtClean="0"/>
              <a:t>Stephane</a:t>
            </a:r>
            <a:r>
              <a:rPr lang="en-US" b="1" dirty="0" smtClean="0"/>
              <a:t> Bertrand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V. Conclusion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27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>
              <a:buNone/>
            </a:pPr>
            <a:r>
              <a:rPr lang="en-US" sz="3200" b="1" dirty="0" smtClean="0"/>
              <a:t>Questions 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listening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7" name="Picture 8" descr="http://seanheritage.com/wp-content/uploads/2014/01/questi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6674" y="2206191"/>
            <a:ext cx="4697729" cy="311708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28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company 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4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140" y="1545967"/>
            <a:ext cx="7018020" cy="497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owchart: Connector 6"/>
          <p:cNvSpPr/>
          <p:nvPr/>
        </p:nvSpPr>
        <p:spPr bwMode="auto">
          <a:xfrm>
            <a:off x="4768850" y="5651500"/>
            <a:ext cx="63500" cy="69850"/>
          </a:xfrm>
          <a:prstGeom prst="flowChartConnec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8" name="Flowchart: Connector 7"/>
          <p:cNvSpPr/>
          <p:nvPr/>
        </p:nvSpPr>
        <p:spPr bwMode="auto">
          <a:xfrm>
            <a:off x="1524000" y="5422900"/>
            <a:ext cx="63500" cy="69850"/>
          </a:xfrm>
          <a:prstGeom prst="flowChartConnec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2520950" y="3765550"/>
            <a:ext cx="63500" cy="69850"/>
          </a:xfrm>
          <a:prstGeom prst="flowChartConnec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>
              <a:buNone/>
            </a:pPr>
            <a:r>
              <a:rPr lang="en-US" sz="3200" b="1" dirty="0" smtClean="0"/>
              <a:t>Questions 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listening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7" name="Picture 8" descr="http://seanheritage.com/wp-content/uploads/2014/01/questio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6674" y="2206191"/>
            <a:ext cx="4697729" cy="311708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774430" y="6517957"/>
            <a:ext cx="369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28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559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7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8437" t="27593" r="11667" b="37034"/>
          <a:stretch>
            <a:fillRect/>
          </a:stretch>
        </p:blipFill>
        <p:spPr bwMode="auto">
          <a:xfrm>
            <a:off x="468433" y="2286000"/>
            <a:ext cx="4099757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 l="55000" t="25556" r="20000" b="46852"/>
          <a:stretch>
            <a:fillRect/>
          </a:stretch>
        </p:blipFill>
        <p:spPr bwMode="auto">
          <a:xfrm>
            <a:off x="5421792" y="2019300"/>
            <a:ext cx="2618416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l="22156" t="46481" r="45000" b="16111"/>
          <a:stretch>
            <a:fillRect/>
          </a:stretch>
        </p:blipFill>
        <p:spPr bwMode="auto">
          <a:xfrm>
            <a:off x="3419637" y="3952557"/>
            <a:ext cx="4004310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04800" y="1714500"/>
            <a:ext cx="3870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+mn-lt"/>
              </a:rPr>
              <a:t>Hall </a:t>
            </a:r>
            <a:r>
              <a:rPr lang="fr-FR" sz="2000" b="1" dirty="0" err="1" smtClean="0">
                <a:latin typeface="+mn-lt"/>
              </a:rPr>
              <a:t>effect</a:t>
            </a:r>
            <a:r>
              <a:rPr lang="fr-FR" sz="2000" b="1" dirty="0" smtClean="0">
                <a:latin typeface="+mn-lt"/>
              </a:rPr>
              <a:t> </a:t>
            </a:r>
            <a:r>
              <a:rPr lang="fr-FR" sz="2000" b="1" dirty="0" err="1" smtClean="0">
                <a:latin typeface="+mn-lt"/>
              </a:rPr>
              <a:t>technology</a:t>
            </a:r>
            <a:endParaRPr lang="fr-FR" sz="20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7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9473" t="16230" r="19281" b="1157"/>
          <a:stretch>
            <a:fillRect/>
          </a:stretch>
        </p:blipFill>
        <p:spPr bwMode="auto">
          <a:xfrm>
            <a:off x="4872226" y="1500867"/>
            <a:ext cx="3624074" cy="5389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20521" t="27407" r="57396" b="53889"/>
          <a:stretch>
            <a:fillRect/>
          </a:stretch>
        </p:blipFill>
        <p:spPr bwMode="auto">
          <a:xfrm>
            <a:off x="478026" y="3092450"/>
            <a:ext cx="4078586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04800" y="1714500"/>
            <a:ext cx="3870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latin typeface="+mn-lt"/>
              </a:rPr>
              <a:t>Speed </a:t>
            </a:r>
            <a:r>
              <a:rPr lang="fr-FR" sz="2000" b="1" dirty="0" err="1" smtClean="0">
                <a:latin typeface="+mn-lt"/>
              </a:rPr>
              <a:t>sensors</a:t>
            </a:r>
            <a:endParaRPr lang="fr-FR" sz="20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>
              <a:buNone/>
            </a:pPr>
            <a:endParaRPr lang="en-US" b="1" dirty="0" smtClean="0"/>
          </a:p>
          <a:p>
            <a:pPr algn="just">
              <a:buNone/>
            </a:pPr>
            <a:endParaRPr lang="en-US" b="1" dirty="0" smtClean="0"/>
          </a:p>
          <a:p>
            <a:pPr algn="just">
              <a:buNone/>
            </a:pPr>
            <a:r>
              <a:rPr lang="en-US" i="1" dirty="0" smtClean="0"/>
              <a:t>Objectives :</a:t>
            </a:r>
            <a:endParaRPr lang="en-US" dirty="0" smtClean="0"/>
          </a:p>
          <a:p>
            <a:pPr algn="just">
              <a:buFontTx/>
              <a:buChar char="-"/>
            </a:pPr>
            <a:r>
              <a:rPr lang="en-US" dirty="0" smtClean="0"/>
              <a:t>Continue and complete the C# program</a:t>
            </a:r>
          </a:p>
          <a:p>
            <a:pPr algn="just">
              <a:buFontTx/>
              <a:buChar char="-"/>
            </a:pPr>
            <a:r>
              <a:rPr lang="en-US" dirty="0" smtClean="0"/>
              <a:t>Carry </a:t>
            </a:r>
            <a:r>
              <a:rPr lang="en-US" dirty="0" smtClean="0"/>
              <a:t>out</a:t>
            </a:r>
            <a:r>
              <a:rPr lang="en-US" dirty="0" smtClean="0"/>
              <a:t> </a:t>
            </a:r>
            <a:r>
              <a:rPr lang="en-US" dirty="0" smtClean="0"/>
              <a:t>manual and automatic tests</a:t>
            </a:r>
          </a:p>
          <a:p>
            <a:pPr algn="just">
              <a:buFontTx/>
              <a:buChar char="-"/>
            </a:pPr>
            <a:r>
              <a:rPr lang="en-US" dirty="0" smtClean="0"/>
              <a:t>Acquisition Control is independent</a:t>
            </a:r>
          </a:p>
          <a:p>
            <a:pPr algn="just">
              <a:buFontTx/>
              <a:buChar char="-"/>
            </a:pPr>
            <a:r>
              <a:rPr lang="en-US" dirty="0" smtClean="0"/>
              <a:t>Save tests results into an Excel file</a:t>
            </a:r>
          </a:p>
          <a:p>
            <a:pPr algn="just">
              <a:buFontTx/>
              <a:buChar char="-"/>
            </a:pPr>
            <a:endParaRPr lang="en-US" dirty="0" smtClean="0"/>
          </a:p>
          <a:p>
            <a:pPr algn="just">
              <a:buFontTx/>
              <a:buChar char="-"/>
            </a:pPr>
            <a:endParaRPr lang="en-US" dirty="0" smtClean="0"/>
          </a:p>
          <a:p>
            <a:pPr algn="just">
              <a:buNone/>
            </a:pPr>
            <a:r>
              <a:rPr lang="en-US" i="1" dirty="0" smtClean="0"/>
              <a:t>Project Framework:</a:t>
            </a:r>
            <a:endParaRPr lang="en-US" i="1" dirty="0" smtClean="0"/>
          </a:p>
          <a:p>
            <a:pPr algn="just">
              <a:buFontTx/>
              <a:buChar char="-"/>
            </a:pPr>
            <a:r>
              <a:rPr lang="en-US" dirty="0" smtClean="0"/>
              <a:t>Deadline : June, 17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</a:p>
          <a:p>
            <a:pPr algn="just">
              <a:buFontTx/>
              <a:buChar char="-"/>
            </a:pPr>
            <a:r>
              <a:rPr lang="en-US" dirty="0" smtClean="0"/>
              <a:t>Debug Acquisition Board</a:t>
            </a:r>
          </a:p>
          <a:p>
            <a:pPr algn="just">
              <a:buFontTx/>
              <a:buChar char="-"/>
            </a:pPr>
            <a:r>
              <a:rPr lang="en-US" dirty="0" smtClean="0"/>
              <a:t>Continue the pre-existing </a:t>
            </a:r>
            <a:r>
              <a:rPr lang="en-US" dirty="0" smtClean="0"/>
              <a:t>project</a:t>
            </a:r>
          </a:p>
          <a:p>
            <a:pPr algn="just">
              <a:buFontTx/>
              <a:buChar char="-"/>
            </a:pPr>
            <a:r>
              <a:rPr lang="en-US" dirty="0" smtClean="0"/>
              <a:t>Skills involved : electronic, computing</a:t>
            </a:r>
            <a:endParaRPr lang="en-US" dirty="0" smtClean="0"/>
          </a:p>
          <a:p>
            <a:pPr algn="just">
              <a:buFontTx/>
              <a:buChar char="-"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73558" t="32108" r="8308" b="35372"/>
          <a:stretch>
            <a:fillRect/>
          </a:stretch>
        </p:blipFill>
        <p:spPr bwMode="auto">
          <a:xfrm>
            <a:off x="4300427" y="2212252"/>
            <a:ext cx="4767373" cy="2885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6865" t="41527" r="26485" b="45334"/>
          <a:stretch>
            <a:fillRect/>
          </a:stretch>
        </p:blipFill>
        <p:spPr bwMode="auto">
          <a:xfrm>
            <a:off x="5852636" y="5097780"/>
            <a:ext cx="1748314" cy="116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I. Introduction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5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 l="67193" t="28918" r="8192" b="36182"/>
          <a:stretch>
            <a:fillRect/>
          </a:stretch>
        </p:blipFill>
        <p:spPr bwMode="auto">
          <a:xfrm>
            <a:off x="834977" y="2593465"/>
            <a:ext cx="7502768" cy="3590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6200" y="2057400"/>
            <a:ext cx="899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Purpose of this project : Implement a solution to </a:t>
            </a:r>
            <a:r>
              <a:rPr lang="en-US" sz="1600" dirty="0" smtClean="0">
                <a:latin typeface="+mn-lt"/>
              </a:rPr>
              <a:t>carry out </a:t>
            </a:r>
            <a:r>
              <a:rPr lang="en-US" sz="1600" dirty="0" smtClean="0">
                <a:latin typeface="+mn-lt"/>
              </a:rPr>
              <a:t>manual and automatic tests on magnetic sensors</a:t>
            </a:r>
            <a:endParaRPr lang="fr-FR" sz="16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600200"/>
            <a:ext cx="8520223" cy="4663440"/>
          </a:xfrm>
        </p:spPr>
        <p:txBody>
          <a:bodyPr/>
          <a:lstStyle/>
          <a:p>
            <a:pPr algn="just">
              <a:buNone/>
            </a:pP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Acquisition Board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15400" y="6519446"/>
            <a:ext cx="15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8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6517957"/>
            <a:ext cx="1101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n-lt"/>
              </a:rPr>
              <a:t>20/06/2016</a:t>
            </a:r>
            <a:endParaRPr lang="fr-FR" sz="1400" dirty="0" smtClean="0">
              <a:solidFill>
                <a:schemeClr val="tx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7" name="Picture 6" descr="spinstand_setup_3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480310"/>
            <a:ext cx="4349987" cy="3314699"/>
          </a:xfrm>
          <a:prstGeom prst="rect">
            <a:avLst/>
          </a:prstGeom>
        </p:spPr>
      </p:pic>
      <p:pic>
        <p:nvPicPr>
          <p:cNvPr id="9" name="Picture 8" descr="spinstand_setup_3D_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4786" y="2480310"/>
            <a:ext cx="4106707" cy="33147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7161796">
            <a:off x="1486817" y="2946381"/>
            <a:ext cx="2023342" cy="8088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  <a:ea typeface="ＭＳ Ｐゴシック" pitchFamily="-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18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legro Corporate Template_FY16">
  <a:themeElements>
    <a:clrScheme name="Allegro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D90"/>
      </a:accent1>
      <a:accent2>
        <a:srgbClr val="3B8EB7"/>
      </a:accent2>
      <a:accent3>
        <a:srgbClr val="FCB040"/>
      </a:accent3>
      <a:accent4>
        <a:srgbClr val="8FB2C3"/>
      </a:accent4>
      <a:accent5>
        <a:srgbClr val="16326F"/>
      </a:accent5>
      <a:accent6>
        <a:srgbClr val="217E59"/>
      </a:accent6>
      <a:hlink>
        <a:srgbClr val="0088DB"/>
      </a:hlink>
      <a:folHlink>
        <a:srgbClr val="53B6BB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ＭＳ Ｐゴシック" pitchFamily="-3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  <a:ea typeface="ＭＳ Ｐゴシック" pitchFamily="-33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smtClean="0"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Allegro Corporate Template_FY16</Template>
  <TotalTime>1499</TotalTime>
  <Words>670</Words>
  <Application>Microsoft Office PowerPoint</Application>
  <PresentationFormat>On-screen Show (4:3)</PresentationFormat>
  <Paragraphs>314</Paragraphs>
  <Slides>40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Allegro Corporate Template_FY16</vt:lpstr>
      <vt:lpstr>Slide 1</vt:lpstr>
      <vt:lpstr>Table of contents</vt:lpstr>
      <vt:lpstr>Short company presentation</vt:lpstr>
      <vt:lpstr>Short company presentation</vt:lpstr>
      <vt:lpstr>I. Introduction</vt:lpstr>
      <vt:lpstr>I. Introduction</vt:lpstr>
      <vt:lpstr>I. Introduction</vt:lpstr>
      <vt:lpstr>I. Introduction</vt:lpstr>
      <vt:lpstr>II. Acquisition Board</vt:lpstr>
      <vt:lpstr>II. Acquisition Board</vt:lpstr>
      <vt:lpstr>II. Acquisition Board</vt:lpstr>
      <vt:lpstr>III. Acquisition Control</vt:lpstr>
      <vt:lpstr>III. Acquisition Control</vt:lpstr>
      <vt:lpstr>III. Acquisition Control</vt:lpstr>
      <vt:lpstr>III. Acquisition Control</vt:lpstr>
      <vt:lpstr>III. Acquisition Control</vt:lpstr>
      <vt:lpstr>III. Acquisition Control</vt:lpstr>
      <vt:lpstr>III. Acquisition Control</vt:lpstr>
      <vt:lpstr>III. Acquisition Control</vt:lpstr>
      <vt:lpstr>III. Acquisition Control</vt:lpstr>
      <vt:lpstr>III. Acquisition Control</vt:lpstr>
      <vt:lpstr>III. Acquisition Control</vt:lpstr>
      <vt:lpstr>III. Acquisition Control</vt:lpstr>
      <vt:lpstr>Slide 24</vt:lpstr>
      <vt:lpstr>III. Acquisition Control</vt:lpstr>
      <vt:lpstr>III. Acquisition Control</vt:lpstr>
      <vt:lpstr>IV. AutoTests/FPGA Interface</vt:lpstr>
      <vt:lpstr>IV. AutoTests/FPGA Interface</vt:lpstr>
      <vt:lpstr>IV. AutoTests/FPGA Interface</vt:lpstr>
      <vt:lpstr>IV. AutoTests/FPGA Interface</vt:lpstr>
      <vt:lpstr>IV. AutoTests/FPGA Interface</vt:lpstr>
      <vt:lpstr>IV. AutoTests/FPGA Interface</vt:lpstr>
      <vt:lpstr>IV. AutoTests/FPGA Interface</vt:lpstr>
      <vt:lpstr>IV. AutoTests/FPGA Interface</vt:lpstr>
      <vt:lpstr>IV. AutoTests/FPGA Interface</vt:lpstr>
      <vt:lpstr>V. Conclusion</vt:lpstr>
      <vt:lpstr>V. Conclusion</vt:lpstr>
      <vt:lpstr>V. Conclusion</vt:lpstr>
      <vt:lpstr>Thank you for listening</vt:lpstr>
      <vt:lpstr>Thank you for listening</vt:lpstr>
    </vt:vector>
  </TitlesOfParts>
  <Company>Allegro Microsystems, LLC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Messier, Loic Andre (Loic)</dc:creator>
  <cp:lastModifiedBy>Bastien</cp:lastModifiedBy>
  <cp:revision>101</cp:revision>
  <dcterms:created xsi:type="dcterms:W3CDTF">2016-06-09T13:17:18Z</dcterms:created>
  <dcterms:modified xsi:type="dcterms:W3CDTF">2016-06-17T16:02:10Z</dcterms:modified>
</cp:coreProperties>
</file>